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Libre Baskerville" panose="02000000000000000000" pitchFamily="2" charset="0"/>
      <p:regular r:id="rId22"/>
      <p:bold r:id="rId23"/>
    </p:embeddedFont>
    <p:embeddedFont>
      <p:font typeface="Playfair Display Medium" panose="020B0604020202020204" charset="0"/>
      <p:regular r:id="rId24"/>
      <p:bold r:id="rId25"/>
      <p:italic r:id="rId26"/>
      <p:boldItalic r:id="rId27"/>
    </p:embeddedFont>
    <p:embeddedFont>
      <p:font typeface="Poppins" panose="00000500000000000000" pitchFamily="2" charset="0"/>
      <p:regular r:id="rId28"/>
      <p:bold r:id="rId29"/>
      <p:italic r:id="rId30"/>
      <p:boldItalic r:id="rId31"/>
    </p:embeddedFont>
    <p:embeddedFont>
      <p:font typeface="Roboto Mono" panose="020F0502020204030204" pitchFamily="49"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7" d="100"/>
          <a:sy n="47" d="100"/>
        </p:scale>
        <p:origin x="876" y="4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ableStyles" Target="tableStyle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3200">
                <a:solidFill>
                  <a:schemeClr val="dk1"/>
                </a:solidFill>
                <a:latin typeface="Calibri"/>
                <a:ea typeface="Calibri"/>
                <a:cs typeface="Calibri"/>
                <a:sym typeface="Calibri"/>
              </a:rPr>
              <a:t>Data Sources: </a:t>
            </a:r>
            <a:endParaRPr sz="3200">
              <a:solidFill>
                <a:schemeClr val="dk1"/>
              </a:solidFill>
              <a:latin typeface="Calibri"/>
              <a:ea typeface="Calibri"/>
              <a:cs typeface="Calibri"/>
              <a:sym typeface="Calibri"/>
            </a:endParaRPr>
          </a:p>
          <a:p>
            <a:pPr marL="457200" lvl="0" indent="-431800" algn="l" rtl="0">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TMDB 5000 Movies Dataset</a:t>
            </a:r>
            <a:endParaRPr sz="3200">
              <a:solidFill>
                <a:schemeClr val="dk1"/>
              </a:solidFill>
              <a:latin typeface="Calibri"/>
              <a:ea typeface="Calibri"/>
              <a:cs typeface="Calibri"/>
              <a:sym typeface="Calibri"/>
            </a:endParaRPr>
          </a:p>
          <a:p>
            <a:pPr marL="457200" lvl="0" indent="-431800" algn="l" rtl="0">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Oscar Best Picture Movies Dataset</a:t>
            </a:r>
            <a:endParaRPr/>
          </a:p>
        </p:txBody>
      </p:sp>
      <p:sp>
        <p:nvSpPr>
          <p:cNvPr id="82" name="Google Shape;82;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0b5384bebd_1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Scatter Plot:</a:t>
            </a:r>
            <a:endParaRPr/>
          </a:p>
          <a:p>
            <a:pPr marL="457200" lvl="0" indent="-298450" algn="l" rtl="0">
              <a:spcBef>
                <a:spcPts val="0"/>
              </a:spcBef>
              <a:spcAft>
                <a:spcPts val="0"/>
              </a:spcAft>
              <a:buSzPts val="1100"/>
              <a:buChar char="-"/>
            </a:pPr>
            <a:r>
              <a:rPr lang="en-US"/>
              <a:t>shows the relationship between actual and predicted popularity scores </a:t>
            </a:r>
            <a:endParaRPr/>
          </a:p>
          <a:p>
            <a:pPr marL="457200" lvl="0" indent="-298450" algn="l" rtl="0">
              <a:spcBef>
                <a:spcPts val="0"/>
              </a:spcBef>
              <a:spcAft>
                <a:spcPts val="0"/>
              </a:spcAft>
              <a:buSzPts val="1100"/>
              <a:buChar char="-"/>
            </a:pPr>
            <a:r>
              <a:rPr lang="en-US"/>
              <a:t>red line represents the ideal scenario where the predicted values would perfectly match the actual values </a:t>
            </a:r>
            <a:endParaRPr/>
          </a:p>
          <a:p>
            <a:pPr marL="457200" lvl="0" indent="-298450" algn="l" rtl="0">
              <a:spcBef>
                <a:spcPts val="0"/>
              </a:spcBef>
              <a:spcAft>
                <a:spcPts val="0"/>
              </a:spcAft>
              <a:buSzPts val="1100"/>
              <a:buChar char="-"/>
            </a:pPr>
            <a:r>
              <a:rPr lang="en-US"/>
              <a:t>the RMSE of 68% represents the difference between the predicted and actual scores, so the error is moderate here.</a:t>
            </a:r>
            <a:endParaRPr/>
          </a:p>
          <a:p>
            <a:pPr marL="457200" lvl="0" indent="-298450" algn="l" rtl="0">
              <a:spcBef>
                <a:spcPts val="0"/>
              </a:spcBef>
              <a:spcAft>
                <a:spcPts val="0"/>
              </a:spcAft>
              <a:buSzPts val="1100"/>
              <a:buChar char="-"/>
            </a:pPr>
            <a:r>
              <a:rPr lang="en-US"/>
              <a:t>R squared of 50% explains the variance, the model captures around half of the factors contributing to the movies popularity </a:t>
            </a:r>
            <a:endParaRPr/>
          </a:p>
          <a:p>
            <a:pPr marL="457200" lvl="0" indent="-298450" algn="l" rtl="0">
              <a:spcBef>
                <a:spcPts val="0"/>
              </a:spcBef>
              <a:spcAft>
                <a:spcPts val="0"/>
              </a:spcAft>
              <a:buSzPts val="1100"/>
              <a:buChar char="-"/>
            </a:pPr>
            <a:r>
              <a:rPr lang="en-US"/>
              <a:t>room for improvement</a:t>
            </a:r>
            <a:endParaRPr/>
          </a:p>
          <a:p>
            <a:pPr marL="0" lvl="0" indent="0" algn="l" rtl="0">
              <a:spcBef>
                <a:spcPts val="0"/>
              </a:spcBef>
              <a:spcAft>
                <a:spcPts val="0"/>
              </a:spcAft>
              <a:buNone/>
            </a:pPr>
            <a:endParaRPr/>
          </a:p>
          <a:p>
            <a:pPr marL="0" lvl="0" indent="0" algn="l" rtl="0">
              <a:spcBef>
                <a:spcPts val="0"/>
              </a:spcBef>
              <a:spcAft>
                <a:spcPts val="0"/>
              </a:spcAft>
              <a:buNone/>
            </a:pPr>
            <a:r>
              <a:rPr lang="en-US"/>
              <a:t>Feature Importance:</a:t>
            </a:r>
            <a:endParaRPr/>
          </a:p>
          <a:p>
            <a:pPr marL="457200" lvl="0" indent="-298450" algn="l" rtl="0">
              <a:spcBef>
                <a:spcPts val="0"/>
              </a:spcBef>
              <a:spcAft>
                <a:spcPts val="0"/>
              </a:spcAft>
              <a:buSzPts val="1100"/>
              <a:buChar char="-"/>
            </a:pPr>
            <a:r>
              <a:rPr lang="en-US"/>
              <a:t>bars represents how much each feature contributes to the predictions </a:t>
            </a:r>
            <a:endParaRPr/>
          </a:p>
          <a:p>
            <a:pPr marL="457200" lvl="0" indent="-298450" algn="l" rtl="0">
              <a:spcBef>
                <a:spcPts val="0"/>
              </a:spcBef>
              <a:spcAft>
                <a:spcPts val="0"/>
              </a:spcAft>
              <a:buSzPts val="1100"/>
              <a:buChar char="-"/>
            </a:pPr>
            <a:r>
              <a:rPr lang="en-US"/>
              <a:t>day_cos and day_sin are the most influential features in the model whereas budget_log and month_cos/sin are less impactful</a:t>
            </a:r>
            <a:endParaRPr/>
          </a:p>
        </p:txBody>
      </p:sp>
      <p:sp>
        <p:nvSpPr>
          <p:cNvPr id="168" name="Google Shape;168;g30b5384bebd_1_2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0b5384bebd_1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Scatter Plot: </a:t>
            </a:r>
            <a:endParaRPr/>
          </a:p>
          <a:p>
            <a:pPr marL="457200" lvl="0" indent="-298450" algn="l" rtl="0">
              <a:spcBef>
                <a:spcPts val="0"/>
              </a:spcBef>
              <a:spcAft>
                <a:spcPts val="0"/>
              </a:spcAft>
              <a:buClr>
                <a:schemeClr val="dk1"/>
              </a:buClr>
              <a:buSzPts val="1100"/>
              <a:buChar char="-"/>
            </a:pPr>
            <a:r>
              <a:rPr lang="en-US">
                <a:solidFill>
                  <a:schemeClr val="dk1"/>
                </a:solidFill>
              </a:rPr>
              <a:t>shows the relationship between actual and predicted popularity scores </a:t>
            </a:r>
            <a:endParaRPr>
              <a:solidFill>
                <a:schemeClr val="dk1"/>
              </a:solidFill>
            </a:endParaRPr>
          </a:p>
          <a:p>
            <a:pPr marL="457200" lvl="0" indent="-298450" algn="l" rtl="0">
              <a:spcBef>
                <a:spcPts val="0"/>
              </a:spcBef>
              <a:spcAft>
                <a:spcPts val="0"/>
              </a:spcAft>
              <a:buClr>
                <a:schemeClr val="dk1"/>
              </a:buClr>
              <a:buSzPts val="1100"/>
              <a:buChar char="-"/>
            </a:pPr>
            <a:r>
              <a:rPr lang="en-US">
                <a:solidFill>
                  <a:schemeClr val="dk1"/>
                </a:solidFill>
              </a:rPr>
              <a:t>red line represents the ideal scenario where the predicted values would perfectly match the actual values </a:t>
            </a:r>
            <a:endParaRPr>
              <a:solidFill>
                <a:schemeClr val="dk1"/>
              </a:solidFill>
            </a:endParaRPr>
          </a:p>
          <a:p>
            <a:pPr marL="457200" lvl="0" indent="-298450" algn="l" rtl="0">
              <a:spcBef>
                <a:spcPts val="0"/>
              </a:spcBef>
              <a:spcAft>
                <a:spcPts val="0"/>
              </a:spcAft>
              <a:buSzPts val="1100"/>
              <a:buChar char="-"/>
            </a:pPr>
            <a:r>
              <a:rPr lang="en-US"/>
              <a:t>the RMSE of 60% is the error between predicted and actual popularity values, its lower than the linear regression so the random forest is making accurate predictions </a:t>
            </a:r>
            <a:endParaRPr/>
          </a:p>
          <a:p>
            <a:pPr marL="457200" lvl="0" indent="-298450" algn="l" rtl="0">
              <a:spcBef>
                <a:spcPts val="0"/>
              </a:spcBef>
              <a:spcAft>
                <a:spcPts val="0"/>
              </a:spcAft>
              <a:buSzPts val="1100"/>
              <a:buChar char="-"/>
            </a:pPr>
            <a:r>
              <a:rPr lang="en-US"/>
              <a:t>R squared of 61% of the features are captured accurately to predict popularity, much better than the linear regression which was 50%</a:t>
            </a:r>
            <a:endParaRPr/>
          </a:p>
          <a:p>
            <a:pPr marL="457200" lvl="0" indent="-298450" algn="l" rtl="0">
              <a:spcBef>
                <a:spcPts val="0"/>
              </a:spcBef>
              <a:spcAft>
                <a:spcPts val="0"/>
              </a:spcAft>
              <a:buSzPts val="1100"/>
              <a:buChar char="-"/>
            </a:pPr>
            <a:r>
              <a:rPr lang="en-US"/>
              <a:t>model is struggling to predict  highly popular movies </a:t>
            </a:r>
            <a:endParaRPr/>
          </a:p>
          <a:p>
            <a:pPr marL="0" lvl="0" indent="0" algn="l" rtl="0">
              <a:spcBef>
                <a:spcPts val="0"/>
              </a:spcBef>
              <a:spcAft>
                <a:spcPts val="0"/>
              </a:spcAft>
              <a:buNone/>
            </a:pPr>
            <a:r>
              <a:rPr lang="en-US"/>
              <a:t>Key Features:</a:t>
            </a:r>
            <a:endParaRPr/>
          </a:p>
          <a:p>
            <a:pPr marL="457200" lvl="0" indent="-298450" algn="l" rtl="0">
              <a:spcBef>
                <a:spcPts val="0"/>
              </a:spcBef>
              <a:spcAft>
                <a:spcPts val="0"/>
              </a:spcAft>
              <a:buSzPts val="1100"/>
              <a:buChar char="-"/>
            </a:pPr>
            <a:endParaRPr/>
          </a:p>
        </p:txBody>
      </p:sp>
      <p:sp>
        <p:nvSpPr>
          <p:cNvPr id="178" name="Google Shape;178;g30b5384bebd_1_2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US" sz="1050">
                <a:solidFill>
                  <a:schemeClr val="dk1"/>
                </a:solidFill>
                <a:latin typeface="Courier New"/>
                <a:ea typeface="Courier New"/>
                <a:cs typeface="Courier New"/>
                <a:sym typeface="Courier New"/>
              </a:rPr>
              <a:t>- Complex Relationships: Random Forests capture intricate, non-linear relationships in movie data (e.g., revenue, budget) better than linear models.</a:t>
            </a:r>
            <a:endParaRPr sz="1050">
              <a:solidFill>
                <a:schemeClr val="dk1"/>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50">
                <a:solidFill>
                  <a:schemeClr val="dk1"/>
                </a:solidFill>
                <a:latin typeface="Courier New"/>
                <a:ea typeface="Courier New"/>
                <a:cs typeface="Courier New"/>
                <a:sym typeface="Courier New"/>
              </a:rPr>
              <a:t>- Feature Importance: They highlight which factors (e.g., genre, actor power) drive movie success, offering insights that Linear Regression may miss.</a:t>
            </a:r>
            <a:endParaRPr sz="1050">
              <a:solidFill>
                <a:schemeClr val="dk1"/>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50">
                <a:solidFill>
                  <a:schemeClr val="dk1"/>
                </a:solidFill>
                <a:latin typeface="Courier New"/>
                <a:ea typeface="Courier New"/>
                <a:cs typeface="Courier New"/>
                <a:sym typeface="Courier New"/>
              </a:rPr>
              <a:t>- Robustness: Random Forests handle outliers and noisy data, such as low-budget blockbusters, more effectively.</a:t>
            </a:r>
            <a:endParaRPr sz="1050">
              <a:solidFill>
                <a:schemeClr val="dk1"/>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50">
                <a:solidFill>
                  <a:schemeClr val="dk1"/>
                </a:solidFill>
                <a:latin typeface="Courier New"/>
                <a:ea typeface="Courier New"/>
                <a:cs typeface="Courier New"/>
                <a:sym typeface="Courier New"/>
              </a:rPr>
              <a:t>- Data Versatility: They work seamlessly with both numerical (revenue, budget) and categorical (genre, awards) data.</a:t>
            </a:r>
            <a:endParaRPr sz="1050">
              <a:solidFill>
                <a:schemeClr val="dk1"/>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50">
                <a:solidFill>
                  <a:schemeClr val="dk1"/>
                </a:solidFill>
                <a:latin typeface="Courier New"/>
                <a:ea typeface="Courier New"/>
                <a:cs typeface="Courier New"/>
                <a:sym typeface="Courier New"/>
              </a:rPr>
              <a:t>- Predictive Power: Random Forests generalize better to unseen data, making them ideal for predicting future movie trends.</a:t>
            </a:r>
            <a:endParaRPr sz="1050">
              <a:solidFill>
                <a:schemeClr val="dk1"/>
              </a:solidFill>
              <a:latin typeface="Courier New"/>
              <a:ea typeface="Courier New"/>
              <a:cs typeface="Courier New"/>
              <a:sym typeface="Courier New"/>
            </a:endParaRPr>
          </a:p>
          <a:p>
            <a:pPr marL="0" lvl="0" indent="0" algn="l" rtl="0">
              <a:spcBef>
                <a:spcPts val="0"/>
              </a:spcBef>
              <a:spcAft>
                <a:spcPts val="0"/>
              </a:spcAft>
              <a:buNone/>
            </a:pPr>
            <a:endParaRPr/>
          </a:p>
        </p:txBody>
      </p:sp>
      <p:sp>
        <p:nvSpPr>
          <p:cNvPr id="188" name="Google Shape;188;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0b5384beb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Log Transformation:</a:t>
            </a:r>
            <a:endParaRPr/>
          </a:p>
          <a:p>
            <a:pPr marL="457200" lvl="0" indent="-298450" algn="l" rtl="0">
              <a:spcBef>
                <a:spcPts val="0"/>
              </a:spcBef>
              <a:spcAft>
                <a:spcPts val="0"/>
              </a:spcAft>
              <a:buSzPts val="1100"/>
              <a:buChar char="-"/>
            </a:pPr>
            <a:r>
              <a:rPr lang="en-US"/>
              <a:t>normalized the vote count distribution, making it easier for the model to work with and improve predictive power</a:t>
            </a:r>
            <a:endParaRPr/>
          </a:p>
          <a:p>
            <a:pPr marL="0" lvl="0" indent="0" algn="l" rtl="0">
              <a:spcBef>
                <a:spcPts val="0"/>
              </a:spcBef>
              <a:spcAft>
                <a:spcPts val="0"/>
              </a:spcAft>
              <a:buNone/>
            </a:pPr>
            <a:r>
              <a:rPr lang="en-US"/>
              <a:t>Interaction Feature: </a:t>
            </a:r>
            <a:endParaRPr/>
          </a:p>
          <a:p>
            <a:pPr marL="457200" lvl="0" indent="-298450" algn="l" rtl="0">
              <a:spcBef>
                <a:spcPts val="0"/>
              </a:spcBef>
              <a:spcAft>
                <a:spcPts val="0"/>
              </a:spcAft>
              <a:buSzPts val="1100"/>
              <a:buChar char="-"/>
            </a:pPr>
            <a:r>
              <a:rPr lang="en-US"/>
              <a:t>to capture the non-linear relationship between the number of votes and average rating </a:t>
            </a:r>
            <a:endParaRPr/>
          </a:p>
          <a:p>
            <a:pPr marL="457200" lvl="0" indent="-298450" algn="l" rtl="0">
              <a:spcBef>
                <a:spcPts val="0"/>
              </a:spcBef>
              <a:spcAft>
                <a:spcPts val="0"/>
              </a:spcAft>
              <a:buSzPts val="1100"/>
              <a:buChar char="-"/>
            </a:pPr>
            <a:r>
              <a:rPr lang="en-US"/>
              <a:t>provide the model with a more complex understanding of how these two features jointly influence popularity </a:t>
            </a:r>
            <a:endParaRPr/>
          </a:p>
          <a:p>
            <a:pPr marL="0" lvl="0" indent="0" algn="l" rtl="0">
              <a:spcBef>
                <a:spcPts val="0"/>
              </a:spcBef>
              <a:spcAft>
                <a:spcPts val="0"/>
              </a:spcAft>
              <a:buNone/>
            </a:pPr>
            <a:r>
              <a:rPr lang="en-US"/>
              <a:t>Seasonal Feature:</a:t>
            </a:r>
            <a:endParaRPr/>
          </a:p>
          <a:p>
            <a:pPr marL="457200" lvl="0" indent="-298450" algn="l" rtl="0">
              <a:spcBef>
                <a:spcPts val="0"/>
              </a:spcBef>
              <a:spcAft>
                <a:spcPts val="0"/>
              </a:spcAft>
              <a:buSzPts val="1100"/>
              <a:buChar char="-"/>
            </a:pPr>
            <a:r>
              <a:rPr lang="en-US"/>
              <a:t>flags movies released during fall or winter months (Sep - Dec), prime periods for oscar eligible releases</a:t>
            </a:r>
            <a:endParaRPr/>
          </a:p>
          <a:p>
            <a:pPr marL="457200" lvl="0" indent="-298450" algn="l" rtl="0">
              <a:spcBef>
                <a:spcPts val="0"/>
              </a:spcBef>
              <a:spcAft>
                <a:spcPts val="0"/>
              </a:spcAft>
              <a:buSzPts val="1100"/>
              <a:buChar char="-"/>
            </a:pPr>
            <a:r>
              <a:rPr lang="en-US"/>
              <a:t>months tend to attract high-quality films that aim for awards, leading to higher critical attention </a:t>
            </a:r>
            <a:endParaRPr/>
          </a:p>
          <a:p>
            <a:pPr marL="457200" lvl="0" indent="-298450" algn="l" rtl="0">
              <a:spcBef>
                <a:spcPts val="0"/>
              </a:spcBef>
              <a:spcAft>
                <a:spcPts val="0"/>
              </a:spcAft>
              <a:buSzPts val="1100"/>
              <a:buChar char="-"/>
            </a:pPr>
            <a:r>
              <a:rPr lang="en-US"/>
              <a:t>account for time related trends in movie popularity and see if time plays a significant role in popularity </a:t>
            </a:r>
            <a:endParaRPr/>
          </a:p>
        </p:txBody>
      </p:sp>
      <p:sp>
        <p:nvSpPr>
          <p:cNvPr id="199" name="Google Shape;199;g30b5384bebd_0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0b5384bebd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Feature Importance: </a:t>
            </a:r>
            <a:endParaRPr/>
          </a:p>
          <a:p>
            <a:pPr marL="457200" lvl="0" indent="-298450" algn="l" rtl="0">
              <a:spcBef>
                <a:spcPts val="0"/>
              </a:spcBef>
              <a:spcAft>
                <a:spcPts val="0"/>
              </a:spcAft>
              <a:buSzPts val="1100"/>
              <a:buChar char="-"/>
            </a:pPr>
            <a:r>
              <a:rPr lang="en-US"/>
              <a:t>most important feature is vote count, correlates strongly with popularity </a:t>
            </a:r>
            <a:endParaRPr/>
          </a:p>
          <a:p>
            <a:pPr marL="457200" lvl="0" indent="-298450" algn="l" rtl="0">
              <a:spcBef>
                <a:spcPts val="0"/>
              </a:spcBef>
              <a:spcAft>
                <a:spcPts val="0"/>
              </a:spcAft>
              <a:buSzPts val="1100"/>
              <a:buChar char="-"/>
            </a:pPr>
            <a:r>
              <a:rPr lang="en-US"/>
              <a:t>vote count and average interaction is the second highest, captures the relationship between how many people rated the movie and how they rate it. </a:t>
            </a:r>
            <a:endParaRPr/>
          </a:p>
          <a:p>
            <a:pPr marL="0" lvl="0" indent="0" algn="l" rtl="0">
              <a:spcBef>
                <a:spcPts val="0"/>
              </a:spcBef>
              <a:spcAft>
                <a:spcPts val="0"/>
              </a:spcAft>
              <a:buNone/>
            </a:pPr>
            <a:r>
              <a:rPr lang="en-US"/>
              <a:t>Scatter plot:</a:t>
            </a:r>
            <a:endParaRPr/>
          </a:p>
          <a:p>
            <a:pPr marL="457200" lvl="0" indent="-298450" algn="l" rtl="0">
              <a:spcBef>
                <a:spcPts val="0"/>
              </a:spcBef>
              <a:spcAft>
                <a:spcPts val="0"/>
              </a:spcAft>
              <a:buSzPts val="1100"/>
              <a:buChar char="-"/>
            </a:pPr>
            <a:r>
              <a:rPr lang="en-US"/>
              <a:t>tight clustering of points along the red line reflects strong influence of vote count in predicting popularity </a:t>
            </a:r>
            <a:endParaRPr/>
          </a:p>
          <a:p>
            <a:pPr marL="457200" lvl="0" indent="-298450" algn="l" rtl="0">
              <a:spcBef>
                <a:spcPts val="0"/>
              </a:spcBef>
              <a:spcAft>
                <a:spcPts val="0"/>
              </a:spcAft>
              <a:buSzPts val="1100"/>
              <a:buChar char="-"/>
            </a:pPr>
            <a:r>
              <a:rPr lang="en-US"/>
              <a:t>interaction feature helps the model predict higher popularity more accurately </a:t>
            </a:r>
            <a:endParaRPr/>
          </a:p>
          <a:p>
            <a:pPr marL="457200" lvl="0" indent="-298450" algn="l" rtl="0">
              <a:spcBef>
                <a:spcPts val="0"/>
              </a:spcBef>
              <a:spcAft>
                <a:spcPts val="0"/>
              </a:spcAft>
              <a:buSzPts val="1100"/>
              <a:buChar char="-"/>
            </a:pPr>
            <a:r>
              <a:rPr lang="en-US"/>
              <a:t>room for improvement </a:t>
            </a:r>
            <a:endParaRPr/>
          </a:p>
          <a:p>
            <a:pPr marL="457200" lvl="0" indent="-298450" algn="l" rtl="0">
              <a:spcBef>
                <a:spcPts val="0"/>
              </a:spcBef>
              <a:spcAft>
                <a:spcPts val="0"/>
              </a:spcAft>
              <a:buSzPts val="1100"/>
              <a:buChar char="-"/>
            </a:pPr>
            <a:r>
              <a:rPr lang="en-US"/>
              <a:t>oscar season did help tune the predictions but it is not as important</a:t>
            </a:r>
            <a:endParaRPr/>
          </a:p>
        </p:txBody>
      </p:sp>
      <p:sp>
        <p:nvSpPr>
          <p:cNvPr id="207" name="Google Shape;207;g30b5384bebd_0_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0b5384bebd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Key Observations: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b="1">
                <a:solidFill>
                  <a:schemeClr val="dk1"/>
                </a:solidFill>
              </a:rPr>
              <a:t>Positive Correlation:</a:t>
            </a:r>
            <a:r>
              <a:rPr lang="en-US">
                <a:solidFill>
                  <a:schemeClr val="dk1"/>
                </a:solidFill>
              </a:rPr>
              <a:t> The scatter plot shows a strong positive correlation between the actual and predicted popularity values. This indicates that the model is generally predicting popularity accurately.</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Clustering Around the Diagonal Line:</a:t>
            </a:r>
            <a:r>
              <a:rPr lang="en-US">
                <a:solidFill>
                  <a:schemeClr val="dk1"/>
                </a:solidFill>
              </a:rPr>
              <a:t> The data points tend to cluster around the diagonal line, which represents perfect predictions. This suggests that the model is making accurate predictions for most instances.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Scatter Around the Diagonal:</a:t>
            </a:r>
            <a:r>
              <a:rPr lang="en-US">
                <a:solidFill>
                  <a:schemeClr val="dk1"/>
                </a:solidFill>
              </a:rPr>
              <a:t> While the clustering is strong, there is still some scatter around the diagonal line. This indicates that the model might not be perfectly accurate for every instance.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No Clear Pattern of Bias:</a:t>
            </a:r>
            <a:r>
              <a:rPr lang="en-US">
                <a:solidFill>
                  <a:schemeClr val="dk1"/>
                </a:solidFill>
              </a:rPr>
              <a:t> There doesn't seem to be a systematic overestimation or underestimation of popularity. The points are fairly evenly distributed around the diagonal line.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Overall Assessment:</a:t>
            </a:r>
            <a:endParaRPr b="1">
              <a:solidFill>
                <a:schemeClr val="dk1"/>
              </a:solidFill>
            </a:endParaRPr>
          </a:p>
          <a:p>
            <a:pPr marL="0" lvl="0" indent="0" algn="l" rtl="0">
              <a:lnSpc>
                <a:spcPct val="115000"/>
              </a:lnSpc>
              <a:spcBef>
                <a:spcPts val="1200"/>
              </a:spcBef>
              <a:spcAft>
                <a:spcPts val="0"/>
              </a:spcAft>
              <a:buNone/>
            </a:pPr>
            <a:r>
              <a:rPr lang="en-US">
                <a:solidFill>
                  <a:schemeClr val="dk1"/>
                </a:solidFill>
              </a:rPr>
              <a:t>The scatter plot suggests that the optimized model is performing well in predicting popularity. The strong positive correlation and clustering around the diagonal line indicate that the model is making accurate predictions for most instances. However, the scatter around the diagonal highlights that there are still some instances where the model might be less accurate.</a:t>
            </a: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200"/>
              </a:spcBef>
              <a:spcAft>
                <a:spcPts val="0"/>
              </a:spcAft>
              <a:buNone/>
            </a:pPr>
            <a:r>
              <a:rPr lang="en-US" b="1">
                <a:solidFill>
                  <a:schemeClr val="dk1"/>
                </a:solidFill>
              </a:rPr>
              <a:t>Key Insights: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b="1">
                <a:solidFill>
                  <a:schemeClr val="dk1"/>
                </a:solidFill>
              </a:rPr>
              <a:t>Most Important Feature:</a:t>
            </a:r>
            <a:r>
              <a:rPr lang="en-US">
                <a:solidFill>
                  <a:schemeClr val="dk1"/>
                </a:solidFill>
              </a:rPr>
              <a:t> </a:t>
            </a:r>
            <a:r>
              <a:rPr lang="en-US">
                <a:solidFill>
                  <a:srgbClr val="188038"/>
                </a:solidFill>
                <a:latin typeface="Roboto Mono"/>
                <a:ea typeface="Roboto Mono"/>
                <a:cs typeface="Roboto Mono"/>
                <a:sym typeface="Roboto Mono"/>
              </a:rPr>
              <a:t>vote_count_log</a:t>
            </a:r>
            <a:r>
              <a:rPr lang="en-US">
                <a:solidFill>
                  <a:schemeClr val="dk1"/>
                </a:solidFill>
              </a:rPr>
              <a:t> is the most important feature, contributing significantly to the model's predictions.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Other Important Features:</a:t>
            </a:r>
            <a:r>
              <a:rPr lang="en-US">
                <a:solidFill>
                  <a:schemeClr val="dk1"/>
                </a:solidFill>
              </a:rPr>
              <a:t> </a:t>
            </a:r>
            <a:r>
              <a:rPr lang="en-US">
                <a:solidFill>
                  <a:srgbClr val="188038"/>
                </a:solidFill>
                <a:latin typeface="Roboto Mono"/>
                <a:ea typeface="Roboto Mono"/>
                <a:cs typeface="Roboto Mono"/>
                <a:sym typeface="Roboto Mono"/>
              </a:rPr>
              <a:t>vote_count_avg_interaction</a:t>
            </a:r>
            <a:r>
              <a:rPr lang="en-US">
                <a:solidFill>
                  <a:schemeClr val="dk1"/>
                </a:solidFill>
              </a:rPr>
              <a:t>, </a:t>
            </a:r>
            <a:r>
              <a:rPr lang="en-US">
                <a:solidFill>
                  <a:srgbClr val="188038"/>
                </a:solidFill>
                <a:latin typeface="Roboto Mono"/>
                <a:ea typeface="Roboto Mono"/>
                <a:cs typeface="Roboto Mono"/>
                <a:sym typeface="Roboto Mono"/>
              </a:rPr>
              <a:t>release_year</a:t>
            </a:r>
            <a:r>
              <a:rPr lang="en-US">
                <a:solidFill>
                  <a:schemeClr val="dk1"/>
                </a:solidFill>
              </a:rPr>
              <a:t>, </a:t>
            </a:r>
            <a:r>
              <a:rPr lang="en-US">
                <a:solidFill>
                  <a:srgbClr val="188038"/>
                </a:solidFill>
                <a:latin typeface="Roboto Mono"/>
                <a:ea typeface="Roboto Mono"/>
                <a:cs typeface="Roboto Mono"/>
                <a:sym typeface="Roboto Mono"/>
              </a:rPr>
              <a:t>runtime</a:t>
            </a:r>
            <a:r>
              <a:rPr lang="en-US">
                <a:solidFill>
                  <a:schemeClr val="dk1"/>
                </a:solidFill>
              </a:rPr>
              <a:t>, </a:t>
            </a:r>
            <a:r>
              <a:rPr lang="en-US">
                <a:solidFill>
                  <a:srgbClr val="188038"/>
                </a:solidFill>
                <a:latin typeface="Roboto Mono"/>
                <a:ea typeface="Roboto Mono"/>
                <a:cs typeface="Roboto Mono"/>
                <a:sym typeface="Roboto Mono"/>
              </a:rPr>
              <a:t>revenue_log</a:t>
            </a:r>
            <a:r>
              <a:rPr lang="en-US">
                <a:solidFill>
                  <a:schemeClr val="dk1"/>
                </a:solidFill>
              </a:rPr>
              <a:t>, </a:t>
            </a:r>
            <a:r>
              <a:rPr lang="en-US">
                <a:solidFill>
                  <a:srgbClr val="188038"/>
                </a:solidFill>
                <a:latin typeface="Roboto Mono"/>
                <a:ea typeface="Roboto Mono"/>
                <a:cs typeface="Roboto Mono"/>
                <a:sym typeface="Roboto Mono"/>
              </a:rPr>
              <a:t>vote_average</a:t>
            </a:r>
            <a:r>
              <a:rPr lang="en-US">
                <a:solidFill>
                  <a:schemeClr val="dk1"/>
                </a:solidFill>
              </a:rPr>
              <a:t>, and </a:t>
            </a:r>
            <a:r>
              <a:rPr lang="en-US">
                <a:solidFill>
                  <a:srgbClr val="188038"/>
                </a:solidFill>
                <a:latin typeface="Roboto Mono"/>
                <a:ea typeface="Roboto Mono"/>
                <a:cs typeface="Roboto Mono"/>
                <a:sym typeface="Roboto Mono"/>
              </a:rPr>
              <a:t>budget_runtime_interaction</a:t>
            </a:r>
            <a:r>
              <a:rPr lang="en-US">
                <a:solidFill>
                  <a:schemeClr val="dk1"/>
                </a:solidFill>
              </a:rPr>
              <a:t> are also considered important features, though to a lesser extent.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Relative Importance:</a:t>
            </a:r>
            <a:r>
              <a:rPr lang="en-US">
                <a:solidFill>
                  <a:schemeClr val="dk1"/>
                </a:solidFill>
              </a:rPr>
              <a:t> The length of each bar indicates the relative importance of the feature. Longer bars represent features that have a greater impact on the model's predictions.</a:t>
            </a:r>
            <a:endParaRPr>
              <a:solidFill>
                <a:schemeClr val="dk1"/>
              </a:solidFill>
            </a:endParaRPr>
          </a:p>
          <a:p>
            <a:pPr marL="0" lvl="0" indent="0" algn="l" rtl="0">
              <a:lnSpc>
                <a:spcPct val="115000"/>
              </a:lnSpc>
              <a:spcBef>
                <a:spcPts val="1200"/>
              </a:spcBef>
              <a:spcAft>
                <a:spcPts val="0"/>
              </a:spcAft>
              <a:buNone/>
            </a:pPr>
            <a:r>
              <a:rPr lang="en-US" b="1">
                <a:solidFill>
                  <a:schemeClr val="dk1"/>
                </a:solidFill>
              </a:rPr>
              <a:t>Interpretation:</a:t>
            </a:r>
            <a:endParaRPr b="1">
              <a:solidFill>
                <a:schemeClr val="dk1"/>
              </a:solidFill>
            </a:endParaRPr>
          </a:p>
          <a:p>
            <a:pPr marL="0" lvl="0" indent="0" algn="l" rtl="0">
              <a:lnSpc>
                <a:spcPct val="115000"/>
              </a:lnSpc>
              <a:spcBef>
                <a:spcPts val="1200"/>
              </a:spcBef>
              <a:spcAft>
                <a:spcPts val="0"/>
              </a:spcAft>
              <a:buNone/>
            </a:pPr>
            <a:r>
              <a:rPr lang="en-US">
                <a:solidFill>
                  <a:schemeClr val="dk1"/>
                </a:solidFill>
              </a:rPr>
              <a:t>Based on this feature importance plot, it can be concluded that the number of votes a movie receives (</a:t>
            </a:r>
            <a:r>
              <a:rPr lang="en-US">
                <a:solidFill>
                  <a:srgbClr val="188038"/>
                </a:solidFill>
                <a:latin typeface="Roboto Mono"/>
                <a:ea typeface="Roboto Mono"/>
                <a:cs typeface="Roboto Mono"/>
                <a:sym typeface="Roboto Mono"/>
              </a:rPr>
              <a:t>vote_count_log</a:t>
            </a:r>
            <a:r>
              <a:rPr lang="en-US">
                <a:solidFill>
                  <a:schemeClr val="dk1"/>
                </a:solidFill>
              </a:rPr>
              <a:t>) is the most crucial factor in determining its success. Additionally, the average interaction per vote (</a:t>
            </a:r>
            <a:r>
              <a:rPr lang="en-US">
                <a:solidFill>
                  <a:srgbClr val="188038"/>
                </a:solidFill>
                <a:latin typeface="Roboto Mono"/>
                <a:ea typeface="Roboto Mono"/>
                <a:cs typeface="Roboto Mono"/>
                <a:sym typeface="Roboto Mono"/>
              </a:rPr>
              <a:t>vote_count_avg_interaction</a:t>
            </a:r>
            <a:r>
              <a:rPr lang="en-US">
                <a:solidFill>
                  <a:schemeClr val="dk1"/>
                </a:solidFill>
              </a:rPr>
              <a:t>), release year, runtime, revenue, average rating, and the interaction between budget and runtime also play significant roles in the model's predictions.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spcBef>
                <a:spcPts val="1200"/>
              </a:spcBef>
              <a:spcAft>
                <a:spcPts val="0"/>
              </a:spcAft>
              <a:buNone/>
            </a:pPr>
            <a:endParaRPr/>
          </a:p>
        </p:txBody>
      </p:sp>
      <p:sp>
        <p:nvSpPr>
          <p:cNvPr id="217" name="Google Shape;217;g30b5384bebd_0_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0b5384bebd_1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800">
                <a:solidFill>
                  <a:schemeClr val="dk1"/>
                </a:solidFill>
                <a:latin typeface="Libre Baskerville"/>
                <a:ea typeface="Libre Baskerville"/>
                <a:cs typeface="Libre Baskerville"/>
                <a:sym typeface="Libre Baskerville"/>
              </a:rPr>
              <a:t>Key Observations:</a:t>
            </a:r>
            <a:endParaRPr sz="800">
              <a:solidFill>
                <a:schemeClr val="dk1"/>
              </a:solidFill>
              <a:latin typeface="Libre Baskerville"/>
              <a:ea typeface="Libre Baskerville"/>
              <a:cs typeface="Libre Baskerville"/>
              <a:sym typeface="Libre Baskerville"/>
            </a:endParaRPr>
          </a:p>
          <a:p>
            <a:pPr marL="457200" lvl="0" indent="-279400" algn="l" rtl="0">
              <a:lnSpc>
                <a:spcPct val="115000"/>
              </a:lnSpc>
              <a:spcBef>
                <a:spcPts val="1200"/>
              </a:spcBef>
              <a:spcAft>
                <a:spcPts val="0"/>
              </a:spcAft>
              <a:buClr>
                <a:schemeClr val="dk1"/>
              </a:buClr>
              <a:buSzPts val="800"/>
              <a:buChar char="●"/>
            </a:pPr>
            <a:r>
              <a:rPr lang="en-US" sz="800">
                <a:solidFill>
                  <a:schemeClr val="dk1"/>
                </a:solidFill>
                <a:latin typeface="Libre Baskerville"/>
                <a:ea typeface="Libre Baskerville"/>
                <a:cs typeface="Libre Baskerville"/>
                <a:sym typeface="Libre Baskerville"/>
              </a:rPr>
              <a:t>Skewness: The distribution is slightly right-skewed, indicating a tendency for the model to overestimate the target variable.</a:t>
            </a:r>
            <a:endParaRPr sz="800">
              <a:solidFill>
                <a:schemeClr val="dk1"/>
              </a:solidFill>
              <a:latin typeface="Libre Baskerville"/>
              <a:ea typeface="Libre Baskerville"/>
              <a:cs typeface="Libre Baskerville"/>
              <a:sym typeface="Libre Baskerville"/>
            </a:endParaRPr>
          </a:p>
          <a:p>
            <a:pPr marL="457200" lvl="0" indent="-279400" algn="l" rtl="0">
              <a:lnSpc>
                <a:spcPct val="115000"/>
              </a:lnSpc>
              <a:spcBef>
                <a:spcPts val="0"/>
              </a:spcBef>
              <a:spcAft>
                <a:spcPts val="0"/>
              </a:spcAft>
              <a:buClr>
                <a:schemeClr val="dk1"/>
              </a:buClr>
              <a:buSzPts val="800"/>
              <a:buChar char="●"/>
            </a:pPr>
            <a:r>
              <a:rPr lang="en-US" sz="800">
                <a:solidFill>
                  <a:schemeClr val="dk1"/>
                </a:solidFill>
                <a:latin typeface="Libre Baskerville"/>
                <a:ea typeface="Libre Baskerville"/>
                <a:cs typeface="Libre Baskerville"/>
                <a:sym typeface="Libre Baskerville"/>
              </a:rPr>
              <a:t>Outliers: There are a few outliers present, suggesting that the model might have struggled to accurately predict some data points.</a:t>
            </a:r>
            <a:endParaRPr sz="800">
              <a:solidFill>
                <a:schemeClr val="dk1"/>
              </a:solidFill>
              <a:latin typeface="Libre Baskerville"/>
              <a:ea typeface="Libre Baskerville"/>
              <a:cs typeface="Libre Baskerville"/>
              <a:sym typeface="Libre Baskerville"/>
            </a:endParaRPr>
          </a:p>
          <a:p>
            <a:pPr marL="457200" lvl="0" indent="-279400" algn="l" rtl="0">
              <a:lnSpc>
                <a:spcPct val="115000"/>
              </a:lnSpc>
              <a:spcBef>
                <a:spcPts val="0"/>
              </a:spcBef>
              <a:spcAft>
                <a:spcPts val="0"/>
              </a:spcAft>
              <a:buClr>
                <a:schemeClr val="dk1"/>
              </a:buClr>
              <a:buSzPts val="800"/>
              <a:buChar char="●"/>
            </a:pPr>
            <a:r>
              <a:rPr lang="en-US" sz="800">
                <a:solidFill>
                  <a:schemeClr val="dk1"/>
                </a:solidFill>
                <a:latin typeface="Libre Baskerville"/>
                <a:ea typeface="Libre Baskerville"/>
                <a:cs typeface="Libre Baskerville"/>
                <a:sym typeface="Libre Baskerville"/>
              </a:rPr>
              <a:t>Clustering around 0: A significant portion of the residuals cluster around 0, indicating that the model's predictions are generally accurate for many data points.</a:t>
            </a:r>
            <a:endParaRPr sz="800">
              <a:solidFill>
                <a:schemeClr val="dk1"/>
              </a:solidFill>
              <a:latin typeface="Libre Baskerville"/>
              <a:ea typeface="Libre Baskerville"/>
              <a:cs typeface="Libre Baskerville"/>
              <a:sym typeface="Libre Baskerville"/>
            </a:endParaRPr>
          </a:p>
          <a:p>
            <a:pPr marL="0" lvl="0" indent="0" algn="l" rtl="0">
              <a:lnSpc>
                <a:spcPct val="115000"/>
              </a:lnSpc>
              <a:spcBef>
                <a:spcPts val="1200"/>
              </a:spcBef>
              <a:spcAft>
                <a:spcPts val="0"/>
              </a:spcAft>
              <a:buClr>
                <a:schemeClr val="dk1"/>
              </a:buClr>
              <a:buSzPts val="1100"/>
              <a:buFont typeface="Arial"/>
              <a:buNone/>
            </a:pPr>
            <a:r>
              <a:rPr lang="en-US" sz="800">
                <a:solidFill>
                  <a:schemeClr val="dk1"/>
                </a:solidFill>
                <a:latin typeface="Libre Baskerville"/>
                <a:ea typeface="Libre Baskerville"/>
                <a:cs typeface="Libre Baskerville"/>
                <a:sym typeface="Libre Baskerville"/>
              </a:rPr>
              <a:t>Overall Assessment:</a:t>
            </a:r>
            <a:endParaRPr sz="800">
              <a:solidFill>
                <a:schemeClr val="dk1"/>
              </a:solidFill>
              <a:latin typeface="Libre Baskerville"/>
              <a:ea typeface="Libre Baskerville"/>
              <a:cs typeface="Libre Baskerville"/>
              <a:sym typeface="Libre Baskerville"/>
            </a:endParaRPr>
          </a:p>
          <a:p>
            <a:pPr marL="0" lvl="0" indent="0" algn="l" rtl="0">
              <a:lnSpc>
                <a:spcPct val="115000"/>
              </a:lnSpc>
              <a:spcBef>
                <a:spcPts val="1200"/>
              </a:spcBef>
              <a:spcAft>
                <a:spcPts val="1200"/>
              </a:spcAft>
              <a:buClr>
                <a:schemeClr val="dk1"/>
              </a:buClr>
              <a:buSzPts val="1100"/>
              <a:buFont typeface="Arial"/>
              <a:buNone/>
            </a:pPr>
            <a:r>
              <a:rPr lang="en-US" sz="800">
                <a:solidFill>
                  <a:schemeClr val="dk1"/>
                </a:solidFill>
                <a:latin typeface="Libre Baskerville"/>
                <a:ea typeface="Libre Baskerville"/>
                <a:cs typeface="Libre Baskerville"/>
                <a:sym typeface="Libre Baskerville"/>
              </a:rPr>
              <a:t>While the model shows reasonable performance, the presence of skewness and outliers suggests that there might be room for improvement. Further investigation into the data, feature engineering, or model selection could help address these issues and enhance the model's accuracy</a:t>
            </a:r>
            <a:endParaRPr sz="100"/>
          </a:p>
        </p:txBody>
      </p:sp>
      <p:sp>
        <p:nvSpPr>
          <p:cNvPr id="227" name="Google Shape;227;g30b5384bebd_1_2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0b5384bebd_1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30b5384bebd_1_2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0b5384bebd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g30b5384bebd_0_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0b5384bebd_1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3333"/>
              </a:lnSpc>
              <a:spcBef>
                <a:spcPts val="0"/>
              </a:spcBef>
              <a:spcAft>
                <a:spcPts val="0"/>
              </a:spcAft>
              <a:buClr>
                <a:schemeClr val="dk1"/>
              </a:buClr>
              <a:buSzPts val="1100"/>
              <a:buFont typeface="Arial"/>
              <a:buNone/>
            </a:pPr>
            <a:r>
              <a:rPr lang="en-US" sz="900">
                <a:solidFill>
                  <a:schemeClr val="dk1"/>
                </a:solidFill>
                <a:latin typeface="Courier New"/>
                <a:ea typeface="Courier New"/>
                <a:cs typeface="Courier New"/>
                <a:sym typeface="Courier New"/>
              </a:rPr>
              <a:t>This project aims to develop Linear Regression and Random Forest models to predict a movie's popularity score based on features like budget, runtime, genre, and user ratings.</a:t>
            </a:r>
            <a:endParaRPr sz="900">
              <a:solidFill>
                <a:schemeClr val="dk1"/>
              </a:solidFill>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US" sz="900">
                <a:solidFill>
                  <a:schemeClr val="dk1"/>
                </a:solidFill>
                <a:latin typeface="Courier New"/>
                <a:ea typeface="Courier New"/>
                <a:cs typeface="Courier New"/>
                <a:sym typeface="Courier New"/>
              </a:rPr>
              <a:t>Our goal is to enable stakeholders in the movie industry to estimate a film's potential popularity before its release. By analyzing historical movie data, our predictive models will identify key attributes that influence success, providing producers and marketers with valuable insights.</a:t>
            </a:r>
            <a:endParaRPr sz="900">
              <a:solidFill>
                <a:schemeClr val="dk1"/>
              </a:solidFill>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chemeClr val="dk1"/>
              </a:solidFill>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US" sz="900" b="1">
                <a:solidFill>
                  <a:schemeClr val="dk1"/>
                </a:solidFill>
                <a:latin typeface="Courier New"/>
                <a:ea typeface="Courier New"/>
                <a:cs typeface="Courier New"/>
                <a:sym typeface="Courier New"/>
              </a:rPr>
              <a:t>### Methods Used</a:t>
            </a:r>
            <a:endParaRPr sz="900" b="1">
              <a:solidFill>
                <a:schemeClr val="dk1"/>
              </a:solidFill>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US" sz="900">
                <a:solidFill>
                  <a:schemeClr val="dk1"/>
                </a:solidFill>
                <a:latin typeface="Courier New"/>
                <a:ea typeface="Courier New"/>
                <a:cs typeface="Courier New"/>
                <a:sym typeface="Courier New"/>
              </a:rPr>
              <a:t>This structured approach includes data cleaning, feature engineering, model selection, evaluation, and iterative optimization, demonstrating a full-spectrum understanding of the data analytics and machine learning workflow:</a:t>
            </a:r>
            <a:endParaRPr sz="900">
              <a:solidFill>
                <a:schemeClr val="dk1"/>
              </a:solidFill>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US" sz="900">
                <a:solidFill>
                  <a:schemeClr val="dk1"/>
                </a:solidFill>
                <a:latin typeface="Courier New"/>
                <a:ea typeface="Courier New"/>
                <a:cs typeface="Courier New"/>
                <a:sym typeface="Courier New"/>
              </a:rPr>
              <a:t>- ETL (Extract, Transform, Load): Prepare the data by extracting it from sources, transforming it for analysis, and loading it into a structured format.</a:t>
            </a:r>
            <a:endParaRPr sz="900">
              <a:solidFill>
                <a:schemeClr val="dk1"/>
              </a:solidFill>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US" sz="900">
                <a:solidFill>
                  <a:schemeClr val="dk1"/>
                </a:solidFill>
                <a:latin typeface="Courier New"/>
                <a:ea typeface="Courier New"/>
                <a:cs typeface="Courier New"/>
                <a:sym typeface="Courier New"/>
              </a:rPr>
              <a:t>- EDA (Exploratory Data Analysis): Analyze the dataset to understand its structure, patterns, and potential insights.</a:t>
            </a:r>
            <a:endParaRPr sz="900">
              <a:solidFill>
                <a:schemeClr val="dk1"/>
              </a:solidFill>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US" sz="900">
                <a:solidFill>
                  <a:schemeClr val="dk1"/>
                </a:solidFill>
                <a:latin typeface="Courier New"/>
                <a:ea typeface="Courier New"/>
                <a:cs typeface="Courier New"/>
                <a:sym typeface="Courier New"/>
              </a:rPr>
              <a:t>- Model Selection: Choose an appropriate machine learning model based on the problem and dataset characteristics.</a:t>
            </a:r>
            <a:endParaRPr sz="900">
              <a:solidFill>
                <a:schemeClr val="dk1"/>
              </a:solidFill>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US" sz="900">
                <a:solidFill>
                  <a:schemeClr val="dk1"/>
                </a:solidFill>
                <a:latin typeface="Courier New"/>
                <a:ea typeface="Courier New"/>
                <a:cs typeface="Courier New"/>
                <a:sym typeface="Courier New"/>
              </a:rPr>
              <a:t>- Baseline Model Performance: Train the initial model and evaluate its performance using baseline metrics.</a:t>
            </a:r>
            <a:endParaRPr sz="900">
              <a:solidFill>
                <a:schemeClr val="dk1"/>
              </a:solidFill>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US" sz="900">
                <a:solidFill>
                  <a:schemeClr val="dk1"/>
                </a:solidFill>
                <a:latin typeface="Courier New"/>
                <a:ea typeface="Courier New"/>
                <a:cs typeface="Courier New"/>
                <a:sym typeface="Courier New"/>
              </a:rPr>
              <a:t>- Performant Model Comparison: Experiment with other an alternative model to compare their performance against the baseline.</a:t>
            </a:r>
            <a:endParaRPr sz="900">
              <a:solidFill>
                <a:schemeClr val="dk1"/>
              </a:solidFill>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US" sz="900">
                <a:solidFill>
                  <a:schemeClr val="dk1"/>
                </a:solidFill>
                <a:latin typeface="Courier New"/>
                <a:ea typeface="Courier New"/>
                <a:cs typeface="Courier New"/>
                <a:sym typeface="Courier New"/>
              </a:rPr>
              <a:t>- Identify Best-Performing Model: Select the model that achieves the best results based on accuracy, precision, or other metrics.</a:t>
            </a:r>
            <a:endParaRPr sz="900">
              <a:solidFill>
                <a:schemeClr val="dk1"/>
              </a:solidFill>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US" sz="900">
                <a:solidFill>
                  <a:schemeClr val="dk1"/>
                </a:solidFill>
                <a:latin typeface="Courier New"/>
                <a:ea typeface="Courier New"/>
                <a:cs typeface="Courier New"/>
                <a:sym typeface="Courier New"/>
              </a:rPr>
              <a:t>- Iterative Optimization Processing: Fine-tune the best model to improve its performance, aiming to meet or exceed a specific performance threshold, such as 75% accuracy.</a:t>
            </a:r>
            <a:endParaRPr sz="900">
              <a:solidFill>
                <a:schemeClr val="dk1"/>
              </a:solidFill>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endParaRPr sz="900">
              <a:solidFill>
                <a:schemeClr val="dk1"/>
              </a:solidFill>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US" sz="900" b="1">
                <a:solidFill>
                  <a:schemeClr val="dk1"/>
                </a:solidFill>
                <a:latin typeface="Courier New"/>
                <a:ea typeface="Courier New"/>
                <a:cs typeface="Courier New"/>
                <a:sym typeface="Courier New"/>
              </a:rPr>
              <a:t>### Data Sources</a:t>
            </a:r>
            <a:endParaRPr sz="900" b="1">
              <a:solidFill>
                <a:schemeClr val="dk1"/>
              </a:solidFill>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US" sz="900">
                <a:solidFill>
                  <a:schemeClr val="dk1"/>
                </a:solidFill>
                <a:latin typeface="Courier New"/>
                <a:ea typeface="Courier New"/>
                <a:cs typeface="Courier New"/>
                <a:sym typeface="Courier New"/>
              </a:rPr>
              <a:t>- TMDB 5000 Movie Dataset = Movie &amp; credit </a:t>
            </a:r>
            <a:r>
              <a:rPr lang="en-US" sz="900" u="sng">
                <a:solidFill>
                  <a:srgbClr val="FFFFFF"/>
                </a:solidFill>
                <a:latin typeface="Courier New"/>
                <a:ea typeface="Courier New"/>
                <a:cs typeface="Courier New"/>
                <a:sym typeface="Courier New"/>
              </a:rPr>
              <a:t>kaggle.com/datasets/tmdb/tmdb-movie-metadata</a:t>
            </a:r>
            <a:r>
              <a:rPr lang="en-US" sz="900">
                <a:solidFill>
                  <a:srgbClr val="FFFFFF"/>
                </a:solidFill>
                <a:latin typeface="Courier New"/>
                <a:ea typeface="Courier New"/>
                <a:cs typeface="Courier New"/>
                <a:sym typeface="Courier New"/>
              </a:rPr>
              <a:t>)</a:t>
            </a:r>
            <a:endParaRPr sz="900">
              <a:solidFill>
                <a:srgbClr val="FFFFFF"/>
              </a:solidFill>
              <a:latin typeface="Courier New"/>
              <a:ea typeface="Courier New"/>
              <a:cs typeface="Courier New"/>
              <a:sym typeface="Courier New"/>
            </a:endParaRPr>
          </a:p>
          <a:p>
            <a:pPr marL="0" lvl="0" indent="0" algn="l" rtl="0">
              <a:lnSpc>
                <a:spcPct val="133333"/>
              </a:lnSpc>
              <a:spcBef>
                <a:spcPts val="0"/>
              </a:spcBef>
              <a:spcAft>
                <a:spcPts val="0"/>
              </a:spcAft>
              <a:buClr>
                <a:schemeClr val="dk1"/>
              </a:buClr>
              <a:buSzPts val="1100"/>
              <a:buFont typeface="Arial"/>
              <a:buNone/>
            </a:pPr>
            <a:r>
              <a:rPr lang="en-US" sz="900">
                <a:solidFill>
                  <a:srgbClr val="6796E6"/>
                </a:solidFill>
                <a:latin typeface="Courier New"/>
                <a:ea typeface="Courier New"/>
                <a:cs typeface="Courier New"/>
                <a:sym typeface="Courier New"/>
              </a:rPr>
              <a:t>-</a:t>
            </a:r>
            <a:r>
              <a:rPr lang="en-US" sz="900">
                <a:solidFill>
                  <a:srgbClr val="FFFFFF"/>
                </a:solidFill>
                <a:latin typeface="Courier New"/>
                <a:ea typeface="Courier New"/>
                <a:cs typeface="Courier New"/>
                <a:sym typeface="Courier New"/>
              </a:rPr>
              <a:t> </a:t>
            </a:r>
            <a:r>
              <a:rPr lang="en-US" sz="900">
                <a:solidFill>
                  <a:srgbClr val="CE9178"/>
                </a:solidFill>
                <a:latin typeface="Courier New"/>
                <a:ea typeface="Courier New"/>
                <a:cs typeface="Courier New"/>
                <a:sym typeface="Courier New"/>
              </a:rPr>
              <a:t>Oscar Best Picture Movies</a:t>
            </a:r>
            <a:r>
              <a:rPr lang="en-US" sz="900">
                <a:solidFill>
                  <a:srgbClr val="FFFFFF"/>
                </a:solidFill>
                <a:latin typeface="Courier New"/>
                <a:ea typeface="Courier New"/>
                <a:cs typeface="Courier New"/>
                <a:sym typeface="Courier New"/>
              </a:rPr>
              <a:t>](</a:t>
            </a:r>
            <a:r>
              <a:rPr lang="en-US" sz="900" u="sng">
                <a:solidFill>
                  <a:srgbClr val="FFFFFF"/>
                </a:solidFill>
                <a:latin typeface="Courier New"/>
                <a:ea typeface="Courier New"/>
                <a:cs typeface="Courier New"/>
                <a:sym typeface="Courier New"/>
              </a:rPr>
              <a:t>ht</a:t>
            </a:r>
            <a:endParaRPr/>
          </a:p>
        </p:txBody>
      </p:sp>
      <p:sp>
        <p:nvSpPr>
          <p:cNvPr id="106" name="Google Shape;106;g30b5384bebd_1_1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0b5384bebd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Key Activities: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b="1">
                <a:solidFill>
                  <a:schemeClr val="dk1"/>
                </a:solidFill>
              </a:rPr>
              <a:t>Data Loading:</a:t>
            </a:r>
            <a:r>
              <a:rPr lang="en-US">
                <a:solidFill>
                  <a:schemeClr val="dk1"/>
                </a:solidFill>
              </a:rPr>
              <a:t> Successfully imported and loaded the necessary datasets into the machine learning environment.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Feature Selection &amp; Parsing:</a:t>
            </a:r>
            <a:r>
              <a:rPr lang="en-US">
                <a:solidFill>
                  <a:schemeClr val="dk1"/>
                </a:solidFill>
              </a:rPr>
              <a:t> Carefully identified and extracted relevant features from the data, ensuring data consistency and accuracy.</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Data Cleaning:</a:t>
            </a:r>
            <a:r>
              <a:rPr lang="en-US">
                <a:solidFill>
                  <a:schemeClr val="dk1"/>
                </a:solidFill>
              </a:rPr>
              <a:t> Thoroughly addressed data quality issues, including handling missing values, outliers, inconsistencies, and duplicates.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Data Merging:</a:t>
            </a:r>
            <a:r>
              <a:rPr lang="en-US">
                <a:solidFill>
                  <a:schemeClr val="dk1"/>
                </a:solidFill>
              </a:rPr>
              <a:t> Combined multiple datasets into a unified dataset for analysis, ensuring data integrity and alignment.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Feature Engineering:</a:t>
            </a:r>
            <a:r>
              <a:rPr lang="en-US">
                <a:solidFill>
                  <a:schemeClr val="dk1"/>
                </a:solidFill>
              </a:rPr>
              <a:t> Created new features or transformed existing ones to improve model performance and capture relevant relationships within the data.</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Data Formatting:</a:t>
            </a:r>
            <a:r>
              <a:rPr lang="en-US">
                <a:solidFill>
                  <a:schemeClr val="dk1"/>
                </a:solidFill>
              </a:rPr>
              <a:t> Standardized data formats and ensured consistency across features, making the data suitable for machine learning algorithms.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Exporting Cleaned Data:</a:t>
            </a:r>
            <a:r>
              <a:rPr lang="en-US">
                <a:solidFill>
                  <a:schemeClr val="dk1"/>
                </a:solidFill>
              </a:rPr>
              <a:t> Successfully exported the cleaned and prepared data into a format suitable for further analysis or modeling.</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Overall Assessment:</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The data preparation and cleaning process was comprehensive and thorough, laying a solid foundation for the machine learning project. The efforts to select relevant features, address data quality issues, and engineer new features will likely contribute to the model's accuracy and performance.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Realized Benefits: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a:solidFill>
                  <a:schemeClr val="dk1"/>
                </a:solidFill>
              </a:rPr>
              <a:t>Data quality in this machine learning project results in quick resolve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Value of feature engineering in extracting meaningful information from the data.</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Careful data cleaning to ensured data consistency and accuracy.</a:t>
            </a:r>
            <a:endParaRPr>
              <a:solidFill>
                <a:schemeClr val="dk1"/>
              </a:solidFill>
            </a:endParaRPr>
          </a:p>
          <a:p>
            <a:pPr marL="0" lvl="0" indent="0" algn="l" rtl="0">
              <a:spcBef>
                <a:spcPts val="1200"/>
              </a:spcBef>
              <a:spcAft>
                <a:spcPts val="0"/>
              </a:spcAft>
              <a:buNone/>
            </a:pPr>
            <a:endParaRPr/>
          </a:p>
        </p:txBody>
      </p:sp>
      <p:sp>
        <p:nvSpPr>
          <p:cNvPr id="114" name="Google Shape;114;g30b5384bebd_1_1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0b5384bebd_1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000" b="1">
                <a:solidFill>
                  <a:schemeClr val="dk1"/>
                </a:solidFill>
                <a:latin typeface="Times New Roman"/>
                <a:ea typeface="Times New Roman"/>
                <a:cs typeface="Times New Roman"/>
                <a:sym typeface="Times New Roman"/>
              </a:rPr>
              <a:t>Budget Distribution:</a:t>
            </a:r>
            <a:endParaRPr sz="1000" b="1">
              <a:solidFill>
                <a:schemeClr val="dk1"/>
              </a:solidFill>
              <a:latin typeface="Times New Roman"/>
              <a:ea typeface="Times New Roman"/>
              <a:cs typeface="Times New Roman"/>
              <a:sym typeface="Times New Roman"/>
            </a:endParaRPr>
          </a:p>
          <a:p>
            <a:pPr marL="457200" lvl="0" indent="-292100" algn="l" rtl="0">
              <a:lnSpc>
                <a:spcPct val="115000"/>
              </a:lnSpc>
              <a:spcBef>
                <a:spcPts val="1200"/>
              </a:spcBef>
              <a:spcAft>
                <a:spcPts val="0"/>
              </a:spcAft>
              <a:buClr>
                <a:schemeClr val="dk1"/>
              </a:buClr>
              <a:buSzPts val="1000"/>
              <a:buFont typeface="Times New Roman"/>
              <a:buChar char="●"/>
            </a:pPr>
            <a:r>
              <a:rPr lang="en-US" sz="1000">
                <a:solidFill>
                  <a:schemeClr val="dk1"/>
                </a:solidFill>
                <a:latin typeface="Times New Roman"/>
                <a:ea typeface="Times New Roman"/>
                <a:cs typeface="Times New Roman"/>
                <a:sym typeface="Times New Roman"/>
              </a:rPr>
              <a:t>Highly skewed to the right, with most movies having budgets under $50 million.</a:t>
            </a:r>
            <a:endParaRPr sz="1000">
              <a:solidFill>
                <a:schemeClr val="dk1"/>
              </a:solidFill>
              <a:latin typeface="Times New Roman"/>
              <a:ea typeface="Times New Roman"/>
              <a:cs typeface="Times New Roman"/>
              <a:sym typeface="Times New Roman"/>
            </a:endParaRPr>
          </a:p>
          <a:p>
            <a:pPr marL="457200" lvl="0" indent="-292100" algn="l" rtl="0">
              <a:lnSpc>
                <a:spcPct val="115000"/>
              </a:lnSpc>
              <a:spcBef>
                <a:spcPts val="0"/>
              </a:spcBef>
              <a:spcAft>
                <a:spcPts val="0"/>
              </a:spcAft>
              <a:buClr>
                <a:schemeClr val="dk1"/>
              </a:buClr>
              <a:buSzPts val="1000"/>
              <a:buFont typeface="Times New Roman"/>
              <a:buChar char="●"/>
            </a:pPr>
            <a:r>
              <a:rPr lang="en-US" sz="1000">
                <a:solidFill>
                  <a:schemeClr val="dk1"/>
                </a:solidFill>
                <a:latin typeface="Times New Roman"/>
                <a:ea typeface="Times New Roman"/>
                <a:cs typeface="Times New Roman"/>
                <a:sym typeface="Times New Roman"/>
              </a:rPr>
              <a:t>A few outliers with budgets exceeding $200 million.</a:t>
            </a:r>
            <a:endParaRPr sz="1000">
              <a:solidFill>
                <a:schemeClr val="dk1"/>
              </a:solidFill>
              <a:latin typeface="Times New Roman"/>
              <a:ea typeface="Times New Roman"/>
              <a:cs typeface="Times New Roman"/>
              <a:sym typeface="Times New Roman"/>
            </a:endParaRPr>
          </a:p>
          <a:p>
            <a:pPr marL="457200" lvl="0" indent="-292100" algn="l" rtl="0">
              <a:lnSpc>
                <a:spcPct val="115000"/>
              </a:lnSpc>
              <a:spcBef>
                <a:spcPts val="0"/>
              </a:spcBef>
              <a:spcAft>
                <a:spcPts val="0"/>
              </a:spcAft>
              <a:buClr>
                <a:schemeClr val="dk1"/>
              </a:buClr>
              <a:buSzPts val="1000"/>
              <a:buChar char="●"/>
            </a:pPr>
            <a:r>
              <a:rPr lang="en-US" sz="1000" b="1">
                <a:solidFill>
                  <a:schemeClr val="dk1"/>
                </a:solidFill>
                <a:latin typeface="Times New Roman"/>
                <a:ea typeface="Times New Roman"/>
                <a:cs typeface="Times New Roman"/>
                <a:sym typeface="Times New Roman"/>
              </a:rPr>
              <a:t>Implication for ML Models:</a:t>
            </a:r>
            <a:r>
              <a:rPr lang="en-US" sz="1000">
                <a:solidFill>
                  <a:schemeClr val="dk1"/>
                </a:solidFill>
                <a:latin typeface="Times New Roman"/>
                <a:ea typeface="Times New Roman"/>
                <a:cs typeface="Times New Roman"/>
                <a:sym typeface="Times New Roman"/>
              </a:rPr>
              <a:t> Log transformation can help normalize the skewed distribution and reduce the impact of extreme outliers.</a:t>
            </a:r>
            <a:endParaRPr sz="10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US" sz="1000" b="1">
                <a:solidFill>
                  <a:schemeClr val="dk1"/>
                </a:solidFill>
                <a:latin typeface="Times New Roman"/>
                <a:ea typeface="Times New Roman"/>
                <a:cs typeface="Times New Roman"/>
                <a:sym typeface="Times New Roman"/>
              </a:rPr>
              <a:t>Revenue Distribution:</a:t>
            </a:r>
            <a:endParaRPr sz="1000" b="1">
              <a:solidFill>
                <a:schemeClr val="dk1"/>
              </a:solidFill>
              <a:latin typeface="Times New Roman"/>
              <a:ea typeface="Times New Roman"/>
              <a:cs typeface="Times New Roman"/>
              <a:sym typeface="Times New Roman"/>
            </a:endParaRPr>
          </a:p>
          <a:p>
            <a:pPr marL="457200" lvl="0" indent="-292100" algn="l" rtl="0">
              <a:lnSpc>
                <a:spcPct val="115000"/>
              </a:lnSpc>
              <a:spcBef>
                <a:spcPts val="1200"/>
              </a:spcBef>
              <a:spcAft>
                <a:spcPts val="0"/>
              </a:spcAft>
              <a:buClr>
                <a:schemeClr val="dk1"/>
              </a:buClr>
              <a:buSzPts val="1000"/>
              <a:buFont typeface="Times New Roman"/>
              <a:buChar char="●"/>
            </a:pPr>
            <a:r>
              <a:rPr lang="en-US" sz="1000">
                <a:solidFill>
                  <a:schemeClr val="dk1"/>
                </a:solidFill>
                <a:latin typeface="Times New Roman"/>
                <a:ea typeface="Times New Roman"/>
                <a:cs typeface="Times New Roman"/>
                <a:sym typeface="Times New Roman"/>
              </a:rPr>
              <a:t>Strong right skew, with most movies earning under $500 million.</a:t>
            </a:r>
            <a:endParaRPr sz="1000">
              <a:solidFill>
                <a:schemeClr val="dk1"/>
              </a:solidFill>
              <a:latin typeface="Times New Roman"/>
              <a:ea typeface="Times New Roman"/>
              <a:cs typeface="Times New Roman"/>
              <a:sym typeface="Times New Roman"/>
            </a:endParaRPr>
          </a:p>
          <a:p>
            <a:pPr marL="457200" lvl="0" indent="-292100" algn="l" rtl="0">
              <a:lnSpc>
                <a:spcPct val="115000"/>
              </a:lnSpc>
              <a:spcBef>
                <a:spcPts val="0"/>
              </a:spcBef>
              <a:spcAft>
                <a:spcPts val="0"/>
              </a:spcAft>
              <a:buClr>
                <a:schemeClr val="dk1"/>
              </a:buClr>
              <a:buSzPts val="1000"/>
              <a:buFont typeface="Times New Roman"/>
              <a:buChar char="●"/>
            </a:pPr>
            <a:r>
              <a:rPr lang="en-US" sz="1000">
                <a:solidFill>
                  <a:schemeClr val="dk1"/>
                </a:solidFill>
                <a:latin typeface="Times New Roman"/>
                <a:ea typeface="Times New Roman"/>
                <a:cs typeface="Times New Roman"/>
                <a:sym typeface="Times New Roman"/>
              </a:rPr>
              <a:t>Only a small number of movies grossing over $1 billion.</a:t>
            </a:r>
            <a:endParaRPr sz="1000">
              <a:solidFill>
                <a:schemeClr val="dk1"/>
              </a:solidFill>
              <a:latin typeface="Times New Roman"/>
              <a:ea typeface="Times New Roman"/>
              <a:cs typeface="Times New Roman"/>
              <a:sym typeface="Times New Roman"/>
            </a:endParaRPr>
          </a:p>
          <a:p>
            <a:pPr marL="457200" lvl="0" indent="-292100" algn="l" rtl="0">
              <a:lnSpc>
                <a:spcPct val="115000"/>
              </a:lnSpc>
              <a:spcBef>
                <a:spcPts val="0"/>
              </a:spcBef>
              <a:spcAft>
                <a:spcPts val="0"/>
              </a:spcAft>
              <a:buClr>
                <a:schemeClr val="dk1"/>
              </a:buClr>
              <a:buSzPts val="1000"/>
              <a:buChar char="●"/>
            </a:pPr>
            <a:r>
              <a:rPr lang="en-US" sz="1000" b="1">
                <a:solidFill>
                  <a:schemeClr val="dk1"/>
                </a:solidFill>
                <a:latin typeface="Times New Roman"/>
                <a:ea typeface="Times New Roman"/>
                <a:cs typeface="Times New Roman"/>
                <a:sym typeface="Times New Roman"/>
              </a:rPr>
              <a:t>Implication for ML Models:</a:t>
            </a:r>
            <a:r>
              <a:rPr lang="en-US" sz="1000">
                <a:solidFill>
                  <a:schemeClr val="dk1"/>
                </a:solidFill>
                <a:latin typeface="Times New Roman"/>
                <a:ea typeface="Times New Roman"/>
                <a:cs typeface="Times New Roman"/>
                <a:sym typeface="Times New Roman"/>
              </a:rPr>
              <a:t> Similar to budget, a log transformation can normalize the skew and help the model focus on general patterns rather than being skewed by outliers.</a:t>
            </a:r>
            <a:endParaRPr sz="10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US" sz="1000" b="1">
                <a:solidFill>
                  <a:schemeClr val="dk1"/>
                </a:solidFill>
                <a:latin typeface="Times New Roman"/>
                <a:ea typeface="Times New Roman"/>
                <a:cs typeface="Times New Roman"/>
                <a:sym typeface="Times New Roman"/>
              </a:rPr>
              <a:t>Popularity Distribution:</a:t>
            </a:r>
            <a:endParaRPr sz="1000" b="1">
              <a:solidFill>
                <a:schemeClr val="dk1"/>
              </a:solidFill>
              <a:latin typeface="Times New Roman"/>
              <a:ea typeface="Times New Roman"/>
              <a:cs typeface="Times New Roman"/>
              <a:sym typeface="Times New Roman"/>
            </a:endParaRPr>
          </a:p>
          <a:p>
            <a:pPr marL="457200" lvl="0" indent="-292100" algn="l" rtl="0">
              <a:lnSpc>
                <a:spcPct val="115000"/>
              </a:lnSpc>
              <a:spcBef>
                <a:spcPts val="1200"/>
              </a:spcBef>
              <a:spcAft>
                <a:spcPts val="0"/>
              </a:spcAft>
              <a:buClr>
                <a:schemeClr val="dk1"/>
              </a:buClr>
              <a:buSzPts val="1000"/>
              <a:buFont typeface="Times New Roman"/>
              <a:buChar char="●"/>
            </a:pPr>
            <a:r>
              <a:rPr lang="en-US" sz="1000">
                <a:solidFill>
                  <a:schemeClr val="dk1"/>
                </a:solidFill>
                <a:latin typeface="Times New Roman"/>
                <a:ea typeface="Times New Roman"/>
                <a:cs typeface="Times New Roman"/>
                <a:sym typeface="Times New Roman"/>
              </a:rPr>
              <a:t>Skewed to the right, with most movies having low popularity scores.</a:t>
            </a:r>
            <a:endParaRPr sz="1000">
              <a:solidFill>
                <a:schemeClr val="dk1"/>
              </a:solidFill>
              <a:latin typeface="Times New Roman"/>
              <a:ea typeface="Times New Roman"/>
              <a:cs typeface="Times New Roman"/>
              <a:sym typeface="Times New Roman"/>
            </a:endParaRPr>
          </a:p>
          <a:p>
            <a:pPr marL="457200" lvl="0" indent="-292100" algn="l" rtl="0">
              <a:lnSpc>
                <a:spcPct val="115000"/>
              </a:lnSpc>
              <a:spcBef>
                <a:spcPts val="0"/>
              </a:spcBef>
              <a:spcAft>
                <a:spcPts val="0"/>
              </a:spcAft>
              <a:buClr>
                <a:schemeClr val="dk1"/>
              </a:buClr>
              <a:buSzPts val="1000"/>
              <a:buFont typeface="Times New Roman"/>
              <a:buChar char="●"/>
            </a:pPr>
            <a:r>
              <a:rPr lang="en-US" sz="1000">
                <a:solidFill>
                  <a:schemeClr val="dk1"/>
                </a:solidFill>
                <a:latin typeface="Times New Roman"/>
                <a:ea typeface="Times New Roman"/>
                <a:cs typeface="Times New Roman"/>
                <a:sym typeface="Times New Roman"/>
              </a:rPr>
              <a:t>A few outliers with exceptionally high popularity.</a:t>
            </a:r>
            <a:endParaRPr sz="1000">
              <a:solidFill>
                <a:schemeClr val="dk1"/>
              </a:solidFill>
              <a:latin typeface="Times New Roman"/>
              <a:ea typeface="Times New Roman"/>
              <a:cs typeface="Times New Roman"/>
              <a:sym typeface="Times New Roman"/>
            </a:endParaRPr>
          </a:p>
          <a:p>
            <a:pPr marL="457200" lvl="0" indent="-292100" algn="l" rtl="0">
              <a:lnSpc>
                <a:spcPct val="115000"/>
              </a:lnSpc>
              <a:spcBef>
                <a:spcPts val="0"/>
              </a:spcBef>
              <a:spcAft>
                <a:spcPts val="0"/>
              </a:spcAft>
              <a:buClr>
                <a:schemeClr val="dk1"/>
              </a:buClr>
              <a:buSzPts val="1000"/>
              <a:buChar char="●"/>
            </a:pPr>
            <a:r>
              <a:rPr lang="en-US" sz="1000" b="1">
                <a:solidFill>
                  <a:schemeClr val="dk1"/>
                </a:solidFill>
                <a:latin typeface="Times New Roman"/>
                <a:ea typeface="Times New Roman"/>
                <a:cs typeface="Times New Roman"/>
                <a:sym typeface="Times New Roman"/>
              </a:rPr>
              <a:t>Implication for ML Models:</a:t>
            </a:r>
            <a:r>
              <a:rPr lang="en-US" sz="1000">
                <a:solidFill>
                  <a:schemeClr val="dk1"/>
                </a:solidFill>
                <a:latin typeface="Times New Roman"/>
                <a:ea typeface="Times New Roman"/>
                <a:cs typeface="Times New Roman"/>
                <a:sym typeface="Times New Roman"/>
              </a:rPr>
              <a:t> This suggests that most movies in the dataset are not widely popular, and the model might benefit from focusing on handling skewed distributions through transformations like logarithms.</a:t>
            </a:r>
            <a:endParaRPr sz="10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US" sz="1000" b="1">
                <a:solidFill>
                  <a:schemeClr val="dk1"/>
                </a:solidFill>
                <a:latin typeface="Times New Roman"/>
                <a:ea typeface="Times New Roman"/>
                <a:cs typeface="Times New Roman"/>
                <a:sym typeface="Times New Roman"/>
              </a:rPr>
              <a:t>Vote Average Distribution:</a:t>
            </a:r>
            <a:endParaRPr sz="1000" b="1">
              <a:solidFill>
                <a:schemeClr val="dk1"/>
              </a:solidFill>
              <a:latin typeface="Times New Roman"/>
              <a:ea typeface="Times New Roman"/>
              <a:cs typeface="Times New Roman"/>
              <a:sym typeface="Times New Roman"/>
            </a:endParaRPr>
          </a:p>
          <a:p>
            <a:pPr marL="457200" lvl="0" indent="-292100" algn="l" rtl="0">
              <a:lnSpc>
                <a:spcPct val="115000"/>
              </a:lnSpc>
              <a:spcBef>
                <a:spcPts val="1200"/>
              </a:spcBef>
              <a:spcAft>
                <a:spcPts val="0"/>
              </a:spcAft>
              <a:buClr>
                <a:schemeClr val="dk1"/>
              </a:buClr>
              <a:buSzPts val="1000"/>
              <a:buFont typeface="Times New Roman"/>
              <a:buChar char="●"/>
            </a:pPr>
            <a:r>
              <a:rPr lang="en-US" sz="1000">
                <a:solidFill>
                  <a:schemeClr val="dk1"/>
                </a:solidFill>
                <a:latin typeface="Times New Roman"/>
                <a:ea typeface="Times New Roman"/>
                <a:cs typeface="Times New Roman"/>
                <a:sym typeface="Times New Roman"/>
              </a:rPr>
              <a:t>Fairly normal distribution, centered around 6-7.</a:t>
            </a:r>
            <a:endParaRPr sz="1000">
              <a:solidFill>
                <a:schemeClr val="dk1"/>
              </a:solidFill>
              <a:latin typeface="Times New Roman"/>
              <a:ea typeface="Times New Roman"/>
              <a:cs typeface="Times New Roman"/>
              <a:sym typeface="Times New Roman"/>
            </a:endParaRPr>
          </a:p>
          <a:p>
            <a:pPr marL="457200" lvl="0" indent="-292100" algn="l" rtl="0">
              <a:lnSpc>
                <a:spcPct val="115000"/>
              </a:lnSpc>
              <a:spcBef>
                <a:spcPts val="0"/>
              </a:spcBef>
              <a:spcAft>
                <a:spcPts val="0"/>
              </a:spcAft>
              <a:buClr>
                <a:schemeClr val="dk1"/>
              </a:buClr>
              <a:buSzPts val="1000"/>
              <a:buChar char="●"/>
            </a:pPr>
            <a:r>
              <a:rPr lang="en-US" sz="1000" b="1">
                <a:solidFill>
                  <a:schemeClr val="dk1"/>
                </a:solidFill>
                <a:latin typeface="Times New Roman"/>
                <a:ea typeface="Times New Roman"/>
                <a:cs typeface="Times New Roman"/>
                <a:sym typeface="Times New Roman"/>
              </a:rPr>
              <a:t>Implication for ML Models:</a:t>
            </a:r>
            <a:r>
              <a:rPr lang="en-US" sz="1000">
                <a:solidFill>
                  <a:schemeClr val="dk1"/>
                </a:solidFill>
                <a:latin typeface="Times New Roman"/>
                <a:ea typeface="Times New Roman"/>
                <a:cs typeface="Times New Roman"/>
                <a:sym typeface="Times New Roman"/>
              </a:rPr>
              <a:t> No transformation may be necessary since the vote average follows a nearly normal distribution, which is well-suited for many machine learning models.</a:t>
            </a:r>
            <a:endParaRPr sz="10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US" sz="1000" b="1">
                <a:solidFill>
                  <a:schemeClr val="dk1"/>
                </a:solidFill>
                <a:latin typeface="Times New Roman"/>
                <a:ea typeface="Times New Roman"/>
                <a:cs typeface="Times New Roman"/>
                <a:sym typeface="Times New Roman"/>
              </a:rPr>
              <a:t>Runtime Distribution:</a:t>
            </a:r>
            <a:endParaRPr sz="1000" b="1">
              <a:solidFill>
                <a:schemeClr val="dk1"/>
              </a:solidFill>
              <a:latin typeface="Times New Roman"/>
              <a:ea typeface="Times New Roman"/>
              <a:cs typeface="Times New Roman"/>
              <a:sym typeface="Times New Roman"/>
            </a:endParaRPr>
          </a:p>
          <a:p>
            <a:pPr marL="457200" lvl="0" indent="-292100" algn="l" rtl="0">
              <a:lnSpc>
                <a:spcPct val="115000"/>
              </a:lnSpc>
              <a:spcBef>
                <a:spcPts val="1200"/>
              </a:spcBef>
              <a:spcAft>
                <a:spcPts val="0"/>
              </a:spcAft>
              <a:buClr>
                <a:schemeClr val="dk1"/>
              </a:buClr>
              <a:buSzPts val="1000"/>
              <a:buFont typeface="Times New Roman"/>
              <a:buChar char="●"/>
            </a:pPr>
            <a:r>
              <a:rPr lang="en-US" sz="1000">
                <a:solidFill>
                  <a:schemeClr val="dk1"/>
                </a:solidFill>
                <a:latin typeface="Times New Roman"/>
                <a:ea typeface="Times New Roman"/>
                <a:cs typeface="Times New Roman"/>
                <a:sym typeface="Times New Roman"/>
              </a:rPr>
              <a:t>Close to a normal distribution, with most movies around 100-150 minutes.</a:t>
            </a:r>
            <a:endParaRPr sz="1000">
              <a:solidFill>
                <a:schemeClr val="dk1"/>
              </a:solidFill>
              <a:latin typeface="Times New Roman"/>
              <a:ea typeface="Times New Roman"/>
              <a:cs typeface="Times New Roman"/>
              <a:sym typeface="Times New Roman"/>
            </a:endParaRPr>
          </a:p>
          <a:p>
            <a:pPr marL="457200" lvl="0" indent="-292100" algn="l" rtl="0">
              <a:lnSpc>
                <a:spcPct val="115000"/>
              </a:lnSpc>
              <a:spcBef>
                <a:spcPts val="0"/>
              </a:spcBef>
              <a:spcAft>
                <a:spcPts val="0"/>
              </a:spcAft>
              <a:buClr>
                <a:schemeClr val="dk1"/>
              </a:buClr>
              <a:buSzPts val="1000"/>
              <a:buChar char="●"/>
            </a:pPr>
            <a:r>
              <a:rPr lang="en-US" sz="1000" b="1">
                <a:solidFill>
                  <a:schemeClr val="dk1"/>
                </a:solidFill>
                <a:latin typeface="Times New Roman"/>
                <a:ea typeface="Times New Roman"/>
                <a:cs typeface="Times New Roman"/>
                <a:sym typeface="Times New Roman"/>
              </a:rPr>
              <a:t>Implication for ML Models:</a:t>
            </a:r>
            <a:r>
              <a:rPr lang="en-US" sz="1000">
                <a:solidFill>
                  <a:schemeClr val="dk1"/>
                </a:solidFill>
                <a:latin typeface="Times New Roman"/>
                <a:ea typeface="Times New Roman"/>
                <a:cs typeface="Times New Roman"/>
                <a:sym typeface="Times New Roman"/>
              </a:rPr>
              <a:t> Like vote average, no transformation may be necessary as the distribution is fairly normal.</a:t>
            </a:r>
            <a:endParaRPr sz="10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US" sz="1000" b="1">
                <a:solidFill>
                  <a:schemeClr val="dk1"/>
                </a:solidFill>
                <a:latin typeface="Times New Roman"/>
                <a:ea typeface="Times New Roman"/>
                <a:cs typeface="Times New Roman"/>
                <a:sym typeface="Times New Roman"/>
              </a:rPr>
              <a:t>Vote Count Distribution:</a:t>
            </a:r>
            <a:endParaRPr sz="1000" b="1">
              <a:solidFill>
                <a:schemeClr val="dk1"/>
              </a:solidFill>
              <a:latin typeface="Times New Roman"/>
              <a:ea typeface="Times New Roman"/>
              <a:cs typeface="Times New Roman"/>
              <a:sym typeface="Times New Roman"/>
            </a:endParaRPr>
          </a:p>
          <a:p>
            <a:pPr marL="457200" lvl="0" indent="-292100" algn="l" rtl="0">
              <a:lnSpc>
                <a:spcPct val="115000"/>
              </a:lnSpc>
              <a:spcBef>
                <a:spcPts val="1200"/>
              </a:spcBef>
              <a:spcAft>
                <a:spcPts val="0"/>
              </a:spcAft>
              <a:buClr>
                <a:schemeClr val="dk1"/>
              </a:buClr>
              <a:buSzPts val="1000"/>
              <a:buFont typeface="Times New Roman"/>
              <a:buChar char="●"/>
            </a:pPr>
            <a:r>
              <a:rPr lang="en-US" sz="1000">
                <a:solidFill>
                  <a:schemeClr val="dk1"/>
                </a:solidFill>
                <a:latin typeface="Times New Roman"/>
                <a:ea typeface="Times New Roman"/>
                <a:cs typeface="Times New Roman"/>
                <a:sym typeface="Times New Roman"/>
              </a:rPr>
              <a:t>Strongly skewed to the right, with most movies receiving under 2,000 votes.</a:t>
            </a:r>
            <a:endParaRPr sz="1000">
              <a:solidFill>
                <a:schemeClr val="dk1"/>
              </a:solidFill>
              <a:latin typeface="Times New Roman"/>
              <a:ea typeface="Times New Roman"/>
              <a:cs typeface="Times New Roman"/>
              <a:sym typeface="Times New Roman"/>
            </a:endParaRPr>
          </a:p>
          <a:p>
            <a:pPr marL="457200" lvl="0" indent="-292100" algn="l" rtl="0">
              <a:lnSpc>
                <a:spcPct val="115000"/>
              </a:lnSpc>
              <a:spcBef>
                <a:spcPts val="0"/>
              </a:spcBef>
              <a:spcAft>
                <a:spcPts val="0"/>
              </a:spcAft>
              <a:buClr>
                <a:schemeClr val="dk1"/>
              </a:buClr>
              <a:buSzPts val="1000"/>
              <a:buFont typeface="Times New Roman"/>
              <a:buChar char="●"/>
            </a:pPr>
            <a:r>
              <a:rPr lang="en-US" sz="1000">
                <a:solidFill>
                  <a:schemeClr val="dk1"/>
                </a:solidFill>
                <a:latin typeface="Times New Roman"/>
                <a:ea typeface="Times New Roman"/>
                <a:cs typeface="Times New Roman"/>
                <a:sym typeface="Times New Roman"/>
              </a:rPr>
              <a:t>A small number of movies have extremely high vote counts (over 10,000).</a:t>
            </a:r>
            <a:endParaRPr sz="1000">
              <a:solidFill>
                <a:schemeClr val="dk1"/>
              </a:solidFill>
              <a:latin typeface="Times New Roman"/>
              <a:ea typeface="Times New Roman"/>
              <a:cs typeface="Times New Roman"/>
              <a:sym typeface="Times New Roman"/>
            </a:endParaRPr>
          </a:p>
          <a:p>
            <a:pPr marL="457200" lvl="0" indent="-292100" algn="l" rtl="0">
              <a:lnSpc>
                <a:spcPct val="115000"/>
              </a:lnSpc>
              <a:spcBef>
                <a:spcPts val="0"/>
              </a:spcBef>
              <a:spcAft>
                <a:spcPts val="0"/>
              </a:spcAft>
              <a:buClr>
                <a:schemeClr val="dk1"/>
              </a:buClr>
              <a:buSzPts val="1000"/>
              <a:buChar char="●"/>
            </a:pPr>
            <a:r>
              <a:rPr lang="en-US" sz="1000" b="1">
                <a:solidFill>
                  <a:schemeClr val="dk1"/>
                </a:solidFill>
                <a:latin typeface="Times New Roman"/>
                <a:ea typeface="Times New Roman"/>
                <a:cs typeface="Times New Roman"/>
                <a:sym typeface="Times New Roman"/>
              </a:rPr>
              <a:t>Implication for ML Models:</a:t>
            </a:r>
            <a:r>
              <a:rPr lang="en-US" sz="1000">
                <a:solidFill>
                  <a:schemeClr val="dk1"/>
                </a:solidFill>
                <a:latin typeface="Times New Roman"/>
                <a:ea typeface="Times New Roman"/>
                <a:cs typeface="Times New Roman"/>
                <a:sym typeface="Times New Roman"/>
              </a:rPr>
              <a:t> Log transformation on vote count would help balance the skewed distribution and reduce the model's sensitivity to extreme values.</a:t>
            </a:r>
            <a:endParaRPr sz="10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a:p>
        </p:txBody>
      </p:sp>
      <p:sp>
        <p:nvSpPr>
          <p:cNvPr id="122" name="Google Shape;122;g30b5384bebd_1_1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30b5384beb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800"/>
              </a:spcBef>
              <a:spcAft>
                <a:spcPts val="0"/>
              </a:spcAft>
              <a:buClr>
                <a:schemeClr val="dk1"/>
              </a:buClr>
              <a:buSzPts val="1100"/>
              <a:buFont typeface="Arial"/>
              <a:buNone/>
            </a:pPr>
            <a:r>
              <a:rPr lang="en-US" sz="1700" b="1">
                <a:solidFill>
                  <a:schemeClr val="dk1"/>
                </a:solidFill>
              </a:rPr>
              <a:t>Key Highlights from the Correlation Heatmap</a:t>
            </a:r>
            <a:endParaRPr sz="17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Correlation Heatmap Analysis</a:t>
            </a:r>
            <a:endParaRPr b="1">
              <a:solidFill>
                <a:schemeClr val="dk1"/>
              </a:solidFill>
            </a:endParaRPr>
          </a:p>
          <a:p>
            <a:pPr marL="0" lvl="0" indent="0" algn="l" rtl="0">
              <a:lnSpc>
                <a:spcPct val="115000"/>
              </a:lnSpc>
              <a:spcBef>
                <a:spcPts val="1200"/>
              </a:spcBef>
              <a:spcAft>
                <a:spcPts val="0"/>
              </a:spcAft>
              <a:buNone/>
            </a:pPr>
            <a:r>
              <a:rPr lang="en-US">
                <a:solidFill>
                  <a:schemeClr val="dk1"/>
                </a:solidFill>
              </a:rPr>
              <a:t>(focus on areas where ther are lots of variations </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The provided correlation heatmap offers valuable insights into the relationships between various numerical features in the movie data. Here are some key highlights: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b="1">
                <a:solidFill>
                  <a:schemeClr val="dk1"/>
                </a:solidFill>
              </a:rPr>
              <a:t>Strong Positive Correlations:</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en-US" b="1">
                <a:solidFill>
                  <a:schemeClr val="dk1"/>
                </a:solidFill>
              </a:rPr>
              <a:t>Budget vs. Revenue:</a:t>
            </a:r>
            <a:r>
              <a:rPr lang="en-US">
                <a:solidFill>
                  <a:schemeClr val="dk1"/>
                </a:solidFill>
              </a:rPr>
              <a:t> A strong positive correlation indicates that movies with higher budgets tend to have higher revenues.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US" b="1">
                <a:solidFill>
                  <a:schemeClr val="dk1"/>
                </a:solidFill>
              </a:rPr>
              <a:t>Popularity vs. Revenue:</a:t>
            </a:r>
            <a:r>
              <a:rPr lang="en-US">
                <a:solidFill>
                  <a:schemeClr val="dk1"/>
                </a:solidFill>
              </a:rPr>
              <a:t> Similarly, movies with higher popularity ratings often have higher revenues.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US" b="1">
                <a:solidFill>
                  <a:schemeClr val="dk1"/>
                </a:solidFill>
              </a:rPr>
              <a:t>Vote Count vs. Revenue:</a:t>
            </a:r>
            <a:r>
              <a:rPr lang="en-US">
                <a:solidFill>
                  <a:schemeClr val="dk1"/>
                </a:solidFill>
              </a:rPr>
              <a:t> Movies with more votes tend to have higher revenues, suggesting a correlation between audience engagement and commercial success.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US" b="1">
                <a:solidFill>
                  <a:schemeClr val="dk1"/>
                </a:solidFill>
              </a:rPr>
              <a:t>Vote Count vs. Popularity:</a:t>
            </a:r>
            <a:r>
              <a:rPr lang="en-US">
                <a:solidFill>
                  <a:schemeClr val="dk1"/>
                </a:solidFill>
              </a:rPr>
              <a:t> A strong positive correlation between vote count and popularity indicates that movies with more votes are generally perceived more favorably by audiences.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Moderate Positive Correlations:</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en-US" b="1">
                <a:solidFill>
                  <a:schemeClr val="dk1"/>
                </a:solidFill>
              </a:rPr>
              <a:t>Runtime vs. Revenue:</a:t>
            </a:r>
            <a:r>
              <a:rPr lang="en-US">
                <a:solidFill>
                  <a:schemeClr val="dk1"/>
                </a:solidFill>
              </a:rPr>
              <a:t> While the correlation is not as strong as with other features, there's a positive relationship between movie runtime and revenue, suggesting that longer movies may have higher revenue potential.</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US" b="1">
                <a:solidFill>
                  <a:schemeClr val="dk1"/>
                </a:solidFill>
              </a:rPr>
              <a:t>Vote Average vs. Revenue:</a:t>
            </a:r>
            <a:r>
              <a:rPr lang="en-US">
                <a:solidFill>
                  <a:schemeClr val="dk1"/>
                </a:solidFill>
              </a:rPr>
              <a:t> A moderate positive correlation indicates that movies with higher average ratings tend to have higher revenues.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*****Negative Correlations:</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en-US" b="1">
                <a:solidFill>
                  <a:schemeClr val="dk1"/>
                </a:solidFill>
              </a:rPr>
              <a:t>Oscar Wins vs. Budget:</a:t>
            </a:r>
            <a:r>
              <a:rPr lang="en-US">
                <a:solidFill>
                  <a:schemeClr val="dk1"/>
                </a:solidFill>
              </a:rPr>
              <a:t> A weak negative correlation suggests that winning an Oscar doesn't necessarily require a large budget.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US" b="1">
                <a:solidFill>
                  <a:schemeClr val="dk1"/>
                </a:solidFill>
              </a:rPr>
              <a:t>Oscar Wins vs. Release Year:</a:t>
            </a:r>
            <a:r>
              <a:rPr lang="en-US">
                <a:solidFill>
                  <a:schemeClr val="dk1"/>
                </a:solidFill>
              </a:rPr>
              <a:t> A slight negative correlation indicates that movies released in recent years might have slightly lower chances of winning Oscars compared to older movies.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Implications for Machine Learning:</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These correlations can be valuable in machine learning modeling:</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b="1">
                <a:solidFill>
                  <a:schemeClr val="dk1"/>
                </a:solidFill>
              </a:rPr>
              <a:t>Feature Selection:</a:t>
            </a:r>
            <a:r>
              <a:rPr lang="en-US">
                <a:solidFill>
                  <a:schemeClr val="dk1"/>
                </a:solidFill>
              </a:rPr>
              <a:t> The strong correlations between certain features and revenue can guide feature selection for predicting movie revenue.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Feature Engineering:</a:t>
            </a:r>
            <a:r>
              <a:rPr lang="en-US">
                <a:solidFill>
                  <a:schemeClr val="dk1"/>
                </a:solidFill>
              </a:rPr>
              <a:t> New features can be created based on the observed correlations, such as interaction terms between budget and runtime.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Model Building:</a:t>
            </a:r>
            <a:r>
              <a:rPr lang="en-US">
                <a:solidFill>
                  <a:schemeClr val="dk1"/>
                </a:solidFill>
              </a:rPr>
              <a:t> The identified correlations can help inform the choice of machine learning algorithms and the tuning of hyperparameters.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Understanding Relationships:</a:t>
            </a:r>
            <a:r>
              <a:rPr lang="en-US">
                <a:solidFill>
                  <a:schemeClr val="dk1"/>
                </a:solidFill>
              </a:rPr>
              <a:t> The correlations provide insights into the underlying relationships between movie attributes and their success, which can be useful for understanding the movie industry.</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Key Takeaways: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b="1">
                <a:solidFill>
                  <a:schemeClr val="dk1"/>
                </a:solidFill>
              </a:rPr>
              <a:t>Budget and popularity:</a:t>
            </a:r>
            <a:r>
              <a:rPr lang="en-US">
                <a:solidFill>
                  <a:schemeClr val="dk1"/>
                </a:solidFill>
              </a:rPr>
              <a:t> Movies with higher budgets and popularity tend to have higher revenues.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Vote count and revenue:</a:t>
            </a:r>
            <a:r>
              <a:rPr lang="en-US">
                <a:solidFill>
                  <a:schemeClr val="dk1"/>
                </a:solidFill>
              </a:rPr>
              <a:t> A strong correlation exists between vote count and revenue, indicating the importance of audience engagement.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Runtime and revenue:</a:t>
            </a:r>
            <a:r>
              <a:rPr lang="en-US">
                <a:solidFill>
                  <a:schemeClr val="dk1"/>
                </a:solidFill>
              </a:rPr>
              <a:t> While the correlation is moderate, longer movies might have higher revenue potential.</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Oscar wins:</a:t>
            </a:r>
            <a:r>
              <a:rPr lang="en-US">
                <a:solidFill>
                  <a:schemeClr val="dk1"/>
                </a:solidFill>
              </a:rPr>
              <a:t> Winning an Oscar doesn't necessarily correlate strongly with budget or release year.</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By understanding these correlations, machine learning models can be built to more accurately predict movie revenue and identify key factors influencing success.</a:t>
            </a:r>
            <a:endParaRPr>
              <a:solidFill>
                <a:schemeClr val="dk1"/>
              </a:solidFill>
            </a:endParaRPr>
          </a:p>
          <a:p>
            <a:pPr marL="0" lvl="0" indent="0" algn="l" rtl="0">
              <a:spcBef>
                <a:spcPts val="1200"/>
              </a:spcBef>
              <a:spcAft>
                <a:spcPts val="0"/>
              </a:spcAft>
              <a:buNone/>
            </a:pPr>
            <a:endParaRPr/>
          </a:p>
        </p:txBody>
      </p:sp>
      <p:sp>
        <p:nvSpPr>
          <p:cNvPr id="130" name="Google Shape;130;g30b5384bebd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0b5384beb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Chart 1: Vote Average by Top 10 Genres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b="1">
                <a:solidFill>
                  <a:schemeClr val="dk1"/>
                </a:solidFill>
              </a:rPr>
              <a:t>Drama and Romance:</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en-US">
                <a:solidFill>
                  <a:schemeClr val="dk1"/>
                </a:solidFill>
              </a:rPr>
              <a:t>These genres show higher vote averages, indicating these movies generally receive better ratings.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Comedy and Horror:</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en-US">
                <a:solidFill>
                  <a:schemeClr val="dk1"/>
                </a:solidFill>
              </a:rPr>
              <a:t>These genres have more spread in their vote averages and show lower medians compared to others.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US" b="1">
                <a:solidFill>
                  <a:schemeClr val="dk1"/>
                </a:solidFill>
              </a:rPr>
              <a:t>Implication:</a:t>
            </a:r>
            <a:r>
              <a:rPr lang="en-US">
                <a:solidFill>
                  <a:schemeClr val="dk1"/>
                </a:solidFill>
              </a:rPr>
              <a:t> The model may need to treat these genres differently, as their vote averages vary more, which could affect prediction accuracy.</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Outliers:</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en-US">
                <a:solidFill>
                  <a:schemeClr val="dk1"/>
                </a:solidFill>
              </a:rPr>
              <a:t>Outliers exist in all genres, especially in Family and Horror, where some movies received very low or very high votes compared to others.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US" b="1">
                <a:solidFill>
                  <a:schemeClr val="dk1"/>
                </a:solidFill>
              </a:rPr>
              <a:t>Implication:</a:t>
            </a:r>
            <a:r>
              <a:rPr lang="en-US">
                <a:solidFill>
                  <a:schemeClr val="dk1"/>
                </a:solidFill>
              </a:rPr>
              <a:t> Handling outliers is important to ensure the model doesn’t get skewed by these extreme cases.</a:t>
            </a:r>
            <a:endParaRPr>
              <a:solidFill>
                <a:schemeClr val="dk1"/>
              </a:solidFill>
            </a:endParaRPr>
          </a:p>
          <a:p>
            <a:pPr marL="0" lvl="0" indent="0" algn="l" rtl="0">
              <a:lnSpc>
                <a:spcPct val="115000"/>
              </a:lnSpc>
              <a:spcBef>
                <a:spcPts val="1200"/>
              </a:spcBef>
              <a:spcAft>
                <a:spcPts val="0"/>
              </a:spcAft>
              <a:buNone/>
            </a:pPr>
            <a:r>
              <a:rPr lang="en-US" b="1">
                <a:solidFill>
                  <a:schemeClr val="dk1"/>
                </a:solidFill>
              </a:rPr>
              <a:t>Chart 2: Revenue Distribution by Award Status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b="1">
                <a:solidFill>
                  <a:schemeClr val="dk1"/>
                </a:solidFill>
              </a:rPr>
              <a:t>Non-nominee vs. Nominee/Winner:</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en-US">
                <a:solidFill>
                  <a:schemeClr val="dk1"/>
                </a:solidFill>
              </a:rPr>
              <a:t>Non-nominees show a wider range of revenue, including more extreme outliers, while nominees and winners tend to have a narrower distribution with higher median revenues.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US" b="1">
                <a:solidFill>
                  <a:schemeClr val="dk1"/>
                </a:solidFill>
              </a:rPr>
              <a:t>Implication:</a:t>
            </a:r>
            <a:r>
              <a:rPr lang="en-US">
                <a:solidFill>
                  <a:schemeClr val="dk1"/>
                </a:solidFill>
              </a:rPr>
              <a:t> Award status (nominee or winner) is likely an important feature for predicting higher revenue, which can be included in the model for better accuracy.</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Outliers in Non-nominees:</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en-US">
                <a:solidFill>
                  <a:schemeClr val="dk1"/>
                </a:solidFill>
              </a:rPr>
              <a:t>Non-nominees have more outliers with extremely high revenue, suggesting that not all box office success is linked to awards.</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US" b="1">
                <a:solidFill>
                  <a:schemeClr val="dk1"/>
                </a:solidFill>
              </a:rPr>
              <a:t>Implication:</a:t>
            </a:r>
            <a:r>
              <a:rPr lang="en-US">
                <a:solidFill>
                  <a:schemeClr val="dk1"/>
                </a:solidFill>
              </a:rPr>
              <a:t> The model should account for non-award factors driving revenue and be aware of high-revenue outliers among non-nominated movies.</a:t>
            </a:r>
            <a:endParaRPr>
              <a:solidFill>
                <a:schemeClr val="dk1"/>
              </a:solidFill>
            </a:endParaRPr>
          </a:p>
          <a:p>
            <a:pPr marL="914400" lvl="0" indent="0" algn="l" rtl="0">
              <a:lnSpc>
                <a:spcPct val="115000"/>
              </a:lnSpc>
              <a:spcBef>
                <a:spcPts val="1200"/>
              </a:spcBef>
              <a:spcAft>
                <a:spcPts val="0"/>
              </a:spcAft>
              <a:buNone/>
            </a:pPr>
            <a:endParaRPr>
              <a:solidFill>
                <a:schemeClr val="dk1"/>
              </a:solidFill>
            </a:endParaRPr>
          </a:p>
          <a:p>
            <a:pPr marL="0" lvl="0" indent="0" algn="l" rtl="0">
              <a:spcBef>
                <a:spcPts val="1200"/>
              </a:spcBef>
              <a:spcAft>
                <a:spcPts val="0"/>
              </a:spcAft>
              <a:buNone/>
            </a:pPr>
            <a:endParaRPr/>
          </a:p>
        </p:txBody>
      </p:sp>
      <p:sp>
        <p:nvSpPr>
          <p:cNvPr id="138" name="Google Shape;138;g30b5384bebd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0b5384bebd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Why Log Transformation was chosen: </a:t>
            </a:r>
            <a:endParaRPr/>
          </a:p>
          <a:p>
            <a:pPr marL="457200" lvl="0" indent="-298450" algn="l" rtl="0">
              <a:spcBef>
                <a:spcPts val="0"/>
              </a:spcBef>
              <a:spcAft>
                <a:spcPts val="0"/>
              </a:spcAft>
              <a:buSzPts val="1100"/>
              <a:buChar char="-"/>
            </a:pPr>
            <a:r>
              <a:rPr lang="en-US"/>
              <a:t>Works well with continuous data like revenue </a:t>
            </a:r>
            <a:endParaRPr/>
          </a:p>
          <a:p>
            <a:pPr marL="457200" lvl="0" indent="-298450" algn="l" rtl="0">
              <a:spcBef>
                <a:spcPts val="0"/>
              </a:spcBef>
              <a:spcAft>
                <a:spcPts val="0"/>
              </a:spcAft>
              <a:buSzPts val="1100"/>
              <a:buChar char="-"/>
            </a:pPr>
            <a:r>
              <a:rPr lang="en-US"/>
              <a:t>The log function compresses the scale of large values while preserving the order of the data</a:t>
            </a:r>
            <a:endParaRPr/>
          </a:p>
          <a:p>
            <a:pPr marL="457200" lvl="0" indent="-298450" algn="l" rtl="0">
              <a:spcBef>
                <a:spcPts val="0"/>
              </a:spcBef>
              <a:spcAft>
                <a:spcPts val="0"/>
              </a:spcAft>
              <a:buSzPts val="1100"/>
              <a:buChar char="-"/>
            </a:pPr>
            <a:r>
              <a:rPr lang="en-US"/>
              <a:t>Brings data closer to normal distribution, reducing impact of outliers without removing them</a:t>
            </a:r>
            <a:endParaRPr/>
          </a:p>
          <a:p>
            <a:pPr marL="457200" lvl="0" indent="0" algn="l" rtl="0">
              <a:spcBef>
                <a:spcPts val="0"/>
              </a:spcBef>
              <a:spcAft>
                <a:spcPts val="0"/>
              </a:spcAft>
              <a:buNone/>
            </a:pPr>
            <a:endParaRPr/>
          </a:p>
        </p:txBody>
      </p:sp>
      <p:sp>
        <p:nvSpPr>
          <p:cNvPr id="148" name="Google Shape;148;g30b5384bebd_1_1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0b5384beb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US" b="1">
                <a:solidFill>
                  <a:schemeClr val="dk1"/>
                </a:solidFill>
              </a:rPr>
              <a:t>The specific visualizations you've shared are valuable for understanding the cyclical nature of time-based features and the performance of the model.</a:t>
            </a:r>
            <a:r>
              <a:rPr lang="en-US">
                <a:solidFill>
                  <a:schemeClr val="dk1"/>
                </a:solidFill>
              </a:rPr>
              <a:t> They provide insights into the distribution of residuals, feature importance, and the relationship between actual and predicted values.</a:t>
            </a: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800"/>
              </a:spcBef>
              <a:spcAft>
                <a:spcPts val="0"/>
              </a:spcAft>
              <a:buClr>
                <a:schemeClr val="dk1"/>
              </a:buClr>
              <a:buSzPts val="1100"/>
              <a:buFont typeface="Arial"/>
              <a:buNone/>
            </a:pPr>
            <a:r>
              <a:rPr lang="en-US" sz="1700" b="1">
                <a:solidFill>
                  <a:schemeClr val="dk1"/>
                </a:solidFill>
              </a:rPr>
              <a:t>Connecting Cyclic Visualizations to Model Understanding</a:t>
            </a:r>
            <a:endParaRPr sz="17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The cyclic visualizations you've shared provide valuable insights into the cyclical nature of time-based features and the performance of the machine learning model.</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Here's how these visualizations contribute to our understanding:</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US" sz="1300" b="1">
                <a:solidFill>
                  <a:schemeClr val="dk1"/>
                </a:solidFill>
              </a:rPr>
              <a:t>1. Understanding Cyclic Patterns:</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b="1">
                <a:solidFill>
                  <a:schemeClr val="dk1"/>
                </a:solidFill>
              </a:rPr>
              <a:t>Sine and Cosine Transformations:</a:t>
            </a:r>
            <a:r>
              <a:rPr lang="en-US">
                <a:solidFill>
                  <a:schemeClr val="dk1"/>
                </a:solidFill>
              </a:rPr>
              <a:t> The visualizations demonstrate the use of sine and cosine functions to capture the cyclical nature of time-based features like days of the week or months. This is crucial for models dealing with seasonal or periodic data.</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Visual Representation:</a:t>
            </a:r>
            <a:r>
              <a:rPr lang="en-US">
                <a:solidFill>
                  <a:schemeClr val="dk1"/>
                </a:solidFill>
              </a:rPr>
              <a:t> The plots visually represent the periodic patterns created by these transformations, making it easier to understand how the model is capturing these cyclical relationships.</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US" sz="1300" b="1">
                <a:solidFill>
                  <a:schemeClr val="dk1"/>
                </a:solidFill>
              </a:rPr>
              <a:t>2. Relating to Model Performance:</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b="1">
                <a:solidFill>
                  <a:schemeClr val="dk1"/>
                </a:solidFill>
              </a:rPr>
              <a:t>Feature Importance:</a:t>
            </a:r>
            <a:r>
              <a:rPr lang="en-US">
                <a:solidFill>
                  <a:schemeClr val="dk1"/>
                </a:solidFill>
              </a:rPr>
              <a:t> The visualizations can be used to assess the importance of these cyclic features in the model. If the features are found to be significant, it indicates that the model is effectively capturing the cyclical patterns in the data.</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Residual Analysis:</a:t>
            </a:r>
            <a:r>
              <a:rPr lang="en-US">
                <a:solidFill>
                  <a:schemeClr val="dk1"/>
                </a:solidFill>
              </a:rPr>
              <a:t> By examining the residuals (the difference between actual and predicted values) in relation to the cyclic features, we can assess how well the model is handling the cyclical patterns. If the residuals show a cyclical pattern, it might suggest that the model is not fully capturing the cyclic nature of the data.</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US" sz="1300" b="1">
                <a:solidFill>
                  <a:schemeClr val="dk1"/>
                </a:solidFill>
              </a:rPr>
              <a:t>3. Overall Model Evaluation:</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b="1">
                <a:solidFill>
                  <a:schemeClr val="dk1"/>
                </a:solidFill>
              </a:rPr>
              <a:t>Complementary Insights:</a:t>
            </a:r>
            <a:r>
              <a:rPr lang="en-US">
                <a:solidFill>
                  <a:schemeClr val="dk1"/>
                </a:solidFill>
              </a:rPr>
              <a:t> The cyclic visualizations, in combination with other evaluation metrics like R-squared or mean squared error, provide a more comprehensive understanding of the model's performance.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Identify Areas for Improvement:</a:t>
            </a:r>
            <a:r>
              <a:rPr lang="en-US">
                <a:solidFill>
                  <a:schemeClr val="dk1"/>
                </a:solidFill>
              </a:rPr>
              <a:t> If the visualizations reveal that the model is struggling to capture the cyclical patterns, it might suggest the need for further feature engineering or model adjustments.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In summary, the cyclic visualizations offer a visual representation of how the model is handling time-based features with cyclical patterns.</a:t>
            </a:r>
            <a:r>
              <a:rPr lang="en-US">
                <a:solidFill>
                  <a:schemeClr val="dk1"/>
                </a:solidFill>
              </a:rPr>
              <a:t> They provide valuable insights into the model's ability to capture these patterns and can help identify areas for improvement. By combining these visualizations with other evaluation metrics, we can gain a more complete picture of the model's performance.</a:t>
            </a: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200"/>
              </a:spcBef>
              <a:spcAft>
                <a:spcPts val="0"/>
              </a:spcAft>
              <a:buNone/>
            </a:pPr>
            <a:endParaRPr>
              <a:solidFill>
                <a:schemeClr val="dk1"/>
              </a:solidFill>
            </a:endParaRPr>
          </a:p>
          <a:p>
            <a:pPr marL="0" lvl="0" indent="0" algn="l" rtl="0">
              <a:lnSpc>
                <a:spcPct val="115000"/>
              </a:lnSpc>
              <a:spcBef>
                <a:spcPts val="1200"/>
              </a:spcBef>
              <a:spcAft>
                <a:spcPts val="0"/>
              </a:spcAft>
              <a:buNone/>
            </a:pPr>
            <a:r>
              <a:rPr lang="en-US">
                <a:solidFill>
                  <a:schemeClr val="dk1"/>
                </a:solidFill>
              </a:rPr>
              <a:t>These plots visualize the cyclic transformation of months using sine and cosine functions. This technique is often used in machine learning to incorporate cyclical features into models, especially when dealing with time-series data.</a:t>
            </a:r>
            <a:endParaRPr>
              <a:solidFill>
                <a:schemeClr val="dk1"/>
              </a:solidFill>
            </a:endParaRPr>
          </a:p>
          <a:p>
            <a:pPr marL="0" lvl="0" indent="0" algn="l" rtl="0">
              <a:lnSpc>
                <a:spcPct val="115000"/>
              </a:lnSpc>
              <a:spcBef>
                <a:spcPts val="1200"/>
              </a:spcBef>
              <a:spcAft>
                <a:spcPts val="0"/>
              </a:spcAft>
              <a:buNone/>
            </a:pPr>
            <a:r>
              <a:rPr lang="en-US" b="1">
                <a:solidFill>
                  <a:schemeClr val="dk1"/>
                </a:solidFill>
              </a:rPr>
              <a:t>Key Observations:</a:t>
            </a:r>
            <a:endParaRPr b="1">
              <a:solidFill>
                <a:schemeClr val="dk1"/>
              </a:solidFill>
            </a:endParaRPr>
          </a:p>
          <a:p>
            <a:pPr marL="0" lvl="0" indent="0" algn="l" rtl="0">
              <a:lnSpc>
                <a:spcPct val="115000"/>
              </a:lnSpc>
              <a:spcBef>
                <a:spcPts val="1200"/>
              </a:spcBef>
              <a:spcAft>
                <a:spcPts val="0"/>
              </a:spcAft>
              <a:buNone/>
            </a:pPr>
            <a:r>
              <a:rPr lang="en-US" b="1">
                <a:solidFill>
                  <a:schemeClr val="dk1"/>
                </a:solidFill>
              </a:rPr>
              <a:t>Left Plot (Sine of Month):</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b="1">
                <a:solidFill>
                  <a:schemeClr val="dk1"/>
                </a:solidFill>
              </a:rPr>
              <a:t>Pattern:</a:t>
            </a:r>
            <a:r>
              <a:rPr lang="en-US">
                <a:solidFill>
                  <a:schemeClr val="dk1"/>
                </a:solidFill>
              </a:rPr>
              <a:t> The sine function creates a periodic pattern that oscillates between -1 and 1.</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Interpretation:</a:t>
            </a:r>
            <a:r>
              <a:rPr lang="en-US">
                <a:solidFill>
                  <a:schemeClr val="dk1"/>
                </a:solidFill>
              </a:rPr>
              <a:t> The sine values represent the position of the month within the year cycle. A value of 1 indicates the middle of the year (July), while values closer to -1 or 1 indicate the beginning or end of the year.</a:t>
            </a:r>
            <a:endParaRPr>
              <a:solidFill>
                <a:schemeClr val="dk1"/>
              </a:solidFill>
            </a:endParaRPr>
          </a:p>
          <a:p>
            <a:pPr marL="0" lvl="0" indent="0" algn="l" rtl="0">
              <a:lnSpc>
                <a:spcPct val="115000"/>
              </a:lnSpc>
              <a:spcBef>
                <a:spcPts val="1200"/>
              </a:spcBef>
              <a:spcAft>
                <a:spcPts val="0"/>
              </a:spcAft>
              <a:buNone/>
            </a:pPr>
            <a:r>
              <a:rPr lang="en-US" b="1">
                <a:solidFill>
                  <a:schemeClr val="dk1"/>
                </a:solidFill>
              </a:rPr>
              <a:t>Right Plot (Cyclic Patterns of Month Transformation):</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b="1">
                <a:solidFill>
                  <a:schemeClr val="dk1"/>
                </a:solidFill>
              </a:rPr>
              <a:t>Sine and Cosine:</a:t>
            </a:r>
            <a:r>
              <a:rPr lang="en-US">
                <a:solidFill>
                  <a:schemeClr val="dk1"/>
                </a:solidFill>
              </a:rPr>
              <a:t> The plot displays both the sine and cosine transformations of the month.</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Interpretation:</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en-US" b="1">
                <a:solidFill>
                  <a:schemeClr val="dk1"/>
                </a:solidFill>
              </a:rPr>
              <a:t>Sine:</a:t>
            </a:r>
            <a:r>
              <a:rPr lang="en-US">
                <a:solidFill>
                  <a:schemeClr val="dk1"/>
                </a:solidFill>
              </a:rPr>
              <a:t> Represents the cyclical nature of the year, with values oscillating between -1 and 1.</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US" b="1">
                <a:solidFill>
                  <a:schemeClr val="dk1"/>
                </a:solidFill>
              </a:rPr>
              <a:t>Cosine:</a:t>
            </a:r>
            <a:r>
              <a:rPr lang="en-US">
                <a:solidFill>
                  <a:schemeClr val="dk1"/>
                </a:solidFill>
              </a:rPr>
              <a:t> Provides an orthogonal representation of the same cyclical pattern, shifted by 90 degrees.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Combined Effect:</a:t>
            </a:r>
            <a:r>
              <a:rPr lang="en-US">
                <a:solidFill>
                  <a:schemeClr val="dk1"/>
                </a:solidFill>
              </a:rPr>
              <a:t> The combination of sine and cosine allows the model to capture both the cyclical nature of the year and the specific position of a month within that cycle.</a:t>
            </a:r>
            <a:endParaRPr>
              <a:solidFill>
                <a:schemeClr val="dk1"/>
              </a:solidFill>
            </a:endParaRPr>
          </a:p>
          <a:p>
            <a:pPr marL="0" lvl="0" indent="0" algn="l" rtl="0">
              <a:lnSpc>
                <a:spcPct val="115000"/>
              </a:lnSpc>
              <a:spcBef>
                <a:spcPts val="1200"/>
              </a:spcBef>
              <a:spcAft>
                <a:spcPts val="0"/>
              </a:spcAft>
              <a:buNone/>
            </a:pPr>
            <a:r>
              <a:rPr lang="en-US" b="1">
                <a:solidFill>
                  <a:schemeClr val="dk1"/>
                </a:solidFill>
              </a:rPr>
              <a:t>Overall:</a:t>
            </a:r>
            <a:endParaRPr b="1">
              <a:solidFill>
                <a:schemeClr val="dk1"/>
              </a:solidFill>
            </a:endParaRPr>
          </a:p>
          <a:p>
            <a:pPr marL="0" lvl="0" indent="0" algn="l" rtl="0">
              <a:lnSpc>
                <a:spcPct val="115000"/>
              </a:lnSpc>
              <a:spcBef>
                <a:spcPts val="1200"/>
              </a:spcBef>
              <a:spcAft>
                <a:spcPts val="0"/>
              </a:spcAft>
              <a:buNone/>
            </a:pPr>
            <a:r>
              <a:rPr lang="en-US">
                <a:solidFill>
                  <a:schemeClr val="dk1"/>
                </a:solidFill>
              </a:rPr>
              <a:t>The plots demonstrate the effectiveness of using sine and cosine transformations to represent cyclical features like months. By incorporating these transformed features into a machine learning model, the model can better understand the temporal patterns and dependencies within the data. This can be particularly useful in tasks like time series forecasting or predicting outcomes based on cyclical patterns.</a:t>
            </a:r>
            <a:endParaRPr>
              <a:solidFill>
                <a:schemeClr val="dk1"/>
              </a:solidFill>
            </a:endParaRPr>
          </a:p>
          <a:p>
            <a:pPr marL="457200" lvl="0" indent="-298450" algn="l" rtl="0">
              <a:spcBef>
                <a:spcPts val="1200"/>
              </a:spcBef>
              <a:spcAft>
                <a:spcPts val="0"/>
              </a:spcAft>
              <a:buSzPts val="1100"/>
              <a:buAutoNum type="arabicParenR"/>
            </a:pPr>
            <a:endParaRPr/>
          </a:p>
          <a:p>
            <a:pPr marL="0" lvl="0" indent="0" algn="l" rtl="0">
              <a:spcBef>
                <a:spcPts val="0"/>
              </a:spcBef>
              <a:spcAft>
                <a:spcPts val="0"/>
              </a:spcAft>
              <a:buNone/>
            </a:pPr>
            <a:endParaRPr/>
          </a:p>
          <a:p>
            <a:pPr marL="0" lvl="0" indent="0" algn="l" rtl="0">
              <a:spcBef>
                <a:spcPts val="0"/>
              </a:spcBef>
              <a:spcAft>
                <a:spcPts val="0"/>
              </a:spcAft>
              <a:buNone/>
            </a:pPr>
            <a:r>
              <a:rPr lang="en-US"/>
              <a:t>2) </a:t>
            </a:r>
            <a:r>
              <a:rPr lang="en-US">
                <a:solidFill>
                  <a:schemeClr val="dk1"/>
                </a:solidFill>
              </a:rPr>
              <a:t>This technique is often used in machine learning to incorporate cyclical features into models, especially when dealing with time-series data.</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Key Observations:</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Left Plot (Sine of Day):</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b="1">
                <a:solidFill>
                  <a:schemeClr val="dk1"/>
                </a:solidFill>
              </a:rPr>
              <a:t>Pattern:</a:t>
            </a:r>
            <a:r>
              <a:rPr lang="en-US">
                <a:solidFill>
                  <a:schemeClr val="dk1"/>
                </a:solidFill>
              </a:rPr>
              <a:t> The sine function creates a periodic pattern that oscillates between 0 and 1.</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Interpretation:</a:t>
            </a:r>
            <a:r>
              <a:rPr lang="en-US">
                <a:solidFill>
                  <a:schemeClr val="dk1"/>
                </a:solidFill>
              </a:rPr>
              <a:t> The sine values represent the position of the day within the week cycle. A value of 1 indicates the middle of the week (Wednesday), while values closer to 0 indicate the beginning or end of the week.</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Right Plot (Cyclic Patterns of Day Transformation):</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b="1">
                <a:solidFill>
                  <a:schemeClr val="dk1"/>
                </a:solidFill>
              </a:rPr>
              <a:t>Sine and Cosine:</a:t>
            </a:r>
            <a:r>
              <a:rPr lang="en-US">
                <a:solidFill>
                  <a:schemeClr val="dk1"/>
                </a:solidFill>
              </a:rPr>
              <a:t> The plot displays both the sine and cosine transformations of the day of the week.</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Interpretation:</a:t>
            </a:r>
            <a:endParaRPr b="1">
              <a:solidFill>
                <a:schemeClr val="dk1"/>
              </a:solidFill>
            </a:endParaRPr>
          </a:p>
          <a:p>
            <a:pPr marL="914400" lvl="1" indent="-298450" algn="l" rtl="0">
              <a:lnSpc>
                <a:spcPct val="115000"/>
              </a:lnSpc>
              <a:spcBef>
                <a:spcPts val="0"/>
              </a:spcBef>
              <a:spcAft>
                <a:spcPts val="0"/>
              </a:spcAft>
              <a:buClr>
                <a:schemeClr val="dk1"/>
              </a:buClr>
              <a:buSzPts val="1100"/>
              <a:buChar char="○"/>
            </a:pPr>
            <a:r>
              <a:rPr lang="en-US" b="1">
                <a:solidFill>
                  <a:schemeClr val="dk1"/>
                </a:solidFill>
              </a:rPr>
              <a:t>Sine:</a:t>
            </a:r>
            <a:r>
              <a:rPr lang="en-US">
                <a:solidFill>
                  <a:schemeClr val="dk1"/>
                </a:solidFill>
              </a:rPr>
              <a:t> Represents the cyclical nature of the week, with values oscillating between 0 and 1.</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US" b="1">
                <a:solidFill>
                  <a:schemeClr val="dk1"/>
                </a:solidFill>
              </a:rPr>
              <a:t>Cosine:</a:t>
            </a:r>
            <a:r>
              <a:rPr lang="en-US">
                <a:solidFill>
                  <a:schemeClr val="dk1"/>
                </a:solidFill>
              </a:rPr>
              <a:t> Provides an orthogonal representation of the same cyclical pattern, shifted by 90 degrees.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Combined Effect:</a:t>
            </a:r>
            <a:r>
              <a:rPr lang="en-US">
                <a:solidFill>
                  <a:schemeClr val="dk1"/>
                </a:solidFill>
              </a:rPr>
              <a:t> The combination of sine and cosine allows the model to capture both the cyclical nature of the week and the specific position of a day within that cycle.</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Overall:</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The plots demonstrate the effectiveness of using sine and cosine transformations to represent cyclical features like days of the week. By incorporating these transformed features into a machine learning model, the model can better understand the temporal patterns and dependencies within the data. This can be particularly useful in tasks like time series forecasting or predicting outcomes based on cyclical patterns.</a:t>
            </a:r>
            <a:endParaRPr>
              <a:solidFill>
                <a:schemeClr val="dk1"/>
              </a:solidFill>
            </a:endParaRPr>
          </a:p>
          <a:p>
            <a:pPr marL="0" lvl="0" indent="0" algn="l" rtl="0">
              <a:spcBef>
                <a:spcPts val="1200"/>
              </a:spcBef>
              <a:spcAft>
                <a:spcPts val="0"/>
              </a:spcAft>
              <a:buNone/>
            </a:pPr>
            <a:endParaRPr/>
          </a:p>
        </p:txBody>
      </p:sp>
      <p:sp>
        <p:nvSpPr>
          <p:cNvPr id="157" name="Google Shape;157;g30b5384bebd_0_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D0B0C"/>
        </a:solidFill>
        <a:effectLst/>
      </p:bgPr>
    </p:bg>
    <p:spTree>
      <p:nvGrpSpPr>
        <p:cNvPr id="1" name="Shape 83"/>
        <p:cNvGrpSpPr/>
        <p:nvPr/>
      </p:nvGrpSpPr>
      <p:grpSpPr>
        <a:xfrm>
          <a:off x="0" y="0"/>
          <a:ext cx="0" cy="0"/>
          <a:chOff x="0" y="0"/>
          <a:chExt cx="0" cy="0"/>
        </a:xfrm>
      </p:grpSpPr>
      <p:pic>
        <p:nvPicPr>
          <p:cNvPr id="84" name="Google Shape;84;p13"/>
          <p:cNvPicPr preferRelativeResize="0"/>
          <p:nvPr/>
        </p:nvPicPr>
        <p:blipFill>
          <a:blip r:embed="rId3">
            <a:alphaModFix/>
          </a:blip>
          <a:stretch>
            <a:fillRect/>
          </a:stretch>
        </p:blipFill>
        <p:spPr>
          <a:xfrm>
            <a:off x="-675" y="0"/>
            <a:ext cx="5740400" cy="10287000"/>
          </a:xfrm>
          <a:prstGeom prst="rect">
            <a:avLst/>
          </a:prstGeom>
          <a:noFill/>
          <a:ln>
            <a:noFill/>
          </a:ln>
        </p:spPr>
      </p:pic>
      <p:sp>
        <p:nvSpPr>
          <p:cNvPr id="85" name="Google Shape;85;p13"/>
          <p:cNvSpPr txBox="1"/>
          <p:nvPr/>
        </p:nvSpPr>
        <p:spPr>
          <a:xfrm>
            <a:off x="6332600" y="691325"/>
            <a:ext cx="11476200" cy="87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86" name="Google Shape;86;p13"/>
          <p:cNvSpPr txBox="1"/>
          <p:nvPr/>
        </p:nvSpPr>
        <p:spPr>
          <a:xfrm>
            <a:off x="3444475" y="414800"/>
            <a:ext cx="14724000" cy="9595800"/>
          </a:xfrm>
          <a:prstGeom prst="rect">
            <a:avLst/>
          </a:prstGeom>
          <a:noFill/>
          <a:ln>
            <a:noFill/>
          </a:ln>
        </p:spPr>
        <p:txBody>
          <a:bodyPr spcFirstLastPara="1" wrap="square" lIns="91425" tIns="91425" rIns="91425" bIns="91425" anchor="t" anchorCtr="0">
            <a:noAutofit/>
          </a:bodyPr>
          <a:lstStyle/>
          <a:p>
            <a:pPr marL="0" lvl="0" indent="0" algn="ctr" rtl="0">
              <a:lnSpc>
                <a:spcPct val="139977"/>
              </a:lnSpc>
              <a:spcBef>
                <a:spcPts val="0"/>
              </a:spcBef>
              <a:spcAft>
                <a:spcPts val="0"/>
              </a:spcAft>
              <a:buNone/>
            </a:pPr>
            <a:endParaRPr sz="4700" b="1">
              <a:solidFill>
                <a:srgbClr val="E5D6A8"/>
              </a:solidFill>
              <a:latin typeface="Libre Baskerville"/>
              <a:ea typeface="Libre Baskerville"/>
              <a:cs typeface="Libre Baskerville"/>
              <a:sym typeface="Libre Baskerville"/>
            </a:endParaRPr>
          </a:p>
          <a:p>
            <a:pPr marL="0" lvl="0" indent="0" algn="ctr" rtl="0">
              <a:lnSpc>
                <a:spcPct val="139977"/>
              </a:lnSpc>
              <a:spcBef>
                <a:spcPts val="0"/>
              </a:spcBef>
              <a:spcAft>
                <a:spcPts val="0"/>
              </a:spcAft>
              <a:buNone/>
            </a:pPr>
            <a:r>
              <a:rPr lang="en-US" sz="4700" b="1">
                <a:solidFill>
                  <a:srgbClr val="E5D6A8"/>
                </a:solidFill>
                <a:latin typeface="Libre Baskerville"/>
                <a:ea typeface="Libre Baskerville"/>
                <a:cs typeface="Libre Baskerville"/>
                <a:sym typeface="Libre Baskerville"/>
              </a:rPr>
              <a:t>         </a:t>
            </a:r>
            <a:r>
              <a:rPr lang="en-US" sz="5700" b="1">
                <a:solidFill>
                  <a:srgbClr val="E5D6A8"/>
                </a:solidFill>
                <a:latin typeface="Libre Baskerville"/>
                <a:ea typeface="Libre Baskerville"/>
                <a:cs typeface="Libre Baskerville"/>
                <a:sym typeface="Libre Baskerville"/>
              </a:rPr>
              <a:t>Unlocking Box Office Success: </a:t>
            </a:r>
            <a:endParaRPr sz="5700" b="1">
              <a:solidFill>
                <a:srgbClr val="E5D6A8"/>
              </a:solidFill>
              <a:latin typeface="Libre Baskerville"/>
              <a:ea typeface="Libre Baskerville"/>
              <a:cs typeface="Libre Baskerville"/>
              <a:sym typeface="Libre Baskerville"/>
            </a:endParaRPr>
          </a:p>
          <a:p>
            <a:pPr marL="0" lvl="0" indent="0" algn="ctr" rtl="0">
              <a:lnSpc>
                <a:spcPct val="139977"/>
              </a:lnSpc>
              <a:spcBef>
                <a:spcPts val="0"/>
              </a:spcBef>
              <a:spcAft>
                <a:spcPts val="0"/>
              </a:spcAft>
              <a:buNone/>
            </a:pPr>
            <a:r>
              <a:rPr lang="en-US" sz="5700" b="1">
                <a:solidFill>
                  <a:srgbClr val="E5D6A8"/>
                </a:solidFill>
                <a:latin typeface="Libre Baskerville"/>
                <a:ea typeface="Libre Baskerville"/>
                <a:cs typeface="Libre Baskerville"/>
                <a:sym typeface="Libre Baskerville"/>
              </a:rPr>
              <a:t>        Predicting Movie Popularity</a:t>
            </a:r>
            <a:endParaRPr sz="5700" b="1">
              <a:solidFill>
                <a:srgbClr val="E5D6A8"/>
              </a:solidFill>
              <a:latin typeface="Libre Baskerville"/>
              <a:ea typeface="Libre Baskerville"/>
              <a:cs typeface="Libre Baskerville"/>
              <a:sym typeface="Libre Baskerville"/>
            </a:endParaRPr>
          </a:p>
          <a:p>
            <a:pPr marL="0" lvl="0" indent="0" algn="r" rtl="0">
              <a:lnSpc>
                <a:spcPct val="133333"/>
              </a:lnSpc>
              <a:spcBef>
                <a:spcPts val="0"/>
              </a:spcBef>
              <a:spcAft>
                <a:spcPts val="0"/>
              </a:spcAft>
              <a:buNone/>
            </a:pPr>
            <a:endParaRPr sz="4500" b="1">
              <a:solidFill>
                <a:srgbClr val="E5D6A8"/>
              </a:solidFill>
              <a:latin typeface="Libre Baskerville"/>
              <a:ea typeface="Libre Baskerville"/>
              <a:cs typeface="Libre Baskerville"/>
              <a:sym typeface="Libre Baskerville"/>
            </a:endParaRPr>
          </a:p>
          <a:p>
            <a:pPr marL="0" lvl="0" indent="0" algn="r" rtl="0">
              <a:lnSpc>
                <a:spcPct val="133333"/>
              </a:lnSpc>
              <a:spcBef>
                <a:spcPts val="0"/>
              </a:spcBef>
              <a:spcAft>
                <a:spcPts val="0"/>
              </a:spcAft>
              <a:buClr>
                <a:schemeClr val="dk1"/>
              </a:buClr>
              <a:buSzPts val="1100"/>
              <a:buFont typeface="Arial"/>
              <a:buNone/>
            </a:pPr>
            <a:endParaRPr sz="4500" b="1">
              <a:solidFill>
                <a:srgbClr val="E5D6A8"/>
              </a:solidFill>
              <a:latin typeface="Libre Baskerville"/>
              <a:ea typeface="Libre Baskerville"/>
              <a:cs typeface="Libre Baskerville"/>
              <a:sym typeface="Libre Baskerville"/>
            </a:endParaRPr>
          </a:p>
          <a:p>
            <a:pPr marL="0" lvl="0" indent="0" algn="ctr" rtl="0">
              <a:lnSpc>
                <a:spcPct val="133333"/>
              </a:lnSpc>
              <a:spcBef>
                <a:spcPts val="0"/>
              </a:spcBef>
              <a:spcAft>
                <a:spcPts val="0"/>
              </a:spcAft>
              <a:buClr>
                <a:schemeClr val="dk1"/>
              </a:buClr>
              <a:buSzPts val="1100"/>
              <a:buFont typeface="Arial"/>
              <a:buNone/>
            </a:pPr>
            <a:r>
              <a:rPr lang="en-US" sz="4700" b="1">
                <a:solidFill>
                  <a:srgbClr val="E5D6A8"/>
                </a:solidFill>
                <a:latin typeface="Libre Baskerville"/>
                <a:ea typeface="Libre Baskerville"/>
                <a:cs typeface="Libre Baskerville"/>
                <a:sym typeface="Libre Baskerville"/>
              </a:rPr>
              <a:t>      </a:t>
            </a:r>
            <a:r>
              <a:rPr lang="en-US" sz="3400" b="1">
                <a:solidFill>
                  <a:srgbClr val="E5D6A8"/>
                </a:solidFill>
                <a:latin typeface="Libre Baskerville"/>
                <a:ea typeface="Libre Baskerville"/>
                <a:cs typeface="Libre Baskerville"/>
                <a:sym typeface="Libre Baskerville"/>
              </a:rPr>
              <a:t>UCB Data Analytics Bootcamp -  Project 4</a:t>
            </a:r>
            <a:endParaRPr sz="3400" b="1">
              <a:solidFill>
                <a:srgbClr val="E5D6A8"/>
              </a:solidFill>
              <a:latin typeface="Libre Baskerville"/>
              <a:ea typeface="Libre Baskerville"/>
              <a:cs typeface="Libre Baskerville"/>
              <a:sym typeface="Libre Baskerville"/>
            </a:endParaRPr>
          </a:p>
          <a:p>
            <a:pPr marL="0" lvl="0" indent="0" algn="r" rtl="0">
              <a:lnSpc>
                <a:spcPct val="133333"/>
              </a:lnSpc>
              <a:spcBef>
                <a:spcPts val="0"/>
              </a:spcBef>
              <a:spcAft>
                <a:spcPts val="0"/>
              </a:spcAft>
              <a:buClr>
                <a:schemeClr val="dk1"/>
              </a:buClr>
              <a:buSzPts val="1100"/>
              <a:buFont typeface="Arial"/>
              <a:buNone/>
            </a:pPr>
            <a:endParaRPr sz="3500" b="1">
              <a:solidFill>
                <a:srgbClr val="E5D6A8"/>
              </a:solidFill>
              <a:latin typeface="Libre Baskerville"/>
              <a:ea typeface="Libre Baskerville"/>
              <a:cs typeface="Libre Baskerville"/>
              <a:sym typeface="Libre Baskerville"/>
            </a:endParaRPr>
          </a:p>
          <a:p>
            <a:pPr marL="0" lvl="0" indent="0" algn="ctr" rtl="0">
              <a:lnSpc>
                <a:spcPct val="133333"/>
              </a:lnSpc>
              <a:spcBef>
                <a:spcPts val="0"/>
              </a:spcBef>
              <a:spcAft>
                <a:spcPts val="0"/>
              </a:spcAft>
              <a:buNone/>
            </a:pPr>
            <a:r>
              <a:rPr lang="en-US" sz="2200" b="1">
                <a:solidFill>
                  <a:srgbClr val="E5D6A8"/>
                </a:solidFill>
                <a:latin typeface="Libre Baskerville"/>
                <a:ea typeface="Libre Baskerville"/>
                <a:cs typeface="Libre Baskerville"/>
                <a:sym typeface="Libre Baskerville"/>
              </a:rPr>
              <a:t>Group 6: </a:t>
            </a:r>
            <a:endParaRPr sz="2200" b="1">
              <a:solidFill>
                <a:srgbClr val="E5D6A8"/>
              </a:solidFill>
              <a:latin typeface="Libre Baskerville"/>
              <a:ea typeface="Libre Baskerville"/>
              <a:cs typeface="Libre Baskerville"/>
              <a:sym typeface="Libre Baskerville"/>
            </a:endParaRPr>
          </a:p>
          <a:p>
            <a:pPr marL="0" lvl="0" indent="0" algn="ctr" rtl="0">
              <a:lnSpc>
                <a:spcPct val="133333"/>
              </a:lnSpc>
              <a:spcBef>
                <a:spcPts val="0"/>
              </a:spcBef>
              <a:spcAft>
                <a:spcPts val="0"/>
              </a:spcAft>
              <a:buNone/>
            </a:pPr>
            <a:r>
              <a:rPr lang="en-US" sz="2200" b="1">
                <a:solidFill>
                  <a:srgbClr val="E5D6A8"/>
                </a:solidFill>
                <a:latin typeface="Libre Baskerville"/>
                <a:ea typeface="Libre Baskerville"/>
                <a:cs typeface="Libre Baskerville"/>
                <a:sym typeface="Libre Baskerville"/>
              </a:rPr>
              <a:t>Gursimran Kaur (Simran)</a:t>
            </a:r>
            <a:endParaRPr sz="2200" b="1">
              <a:solidFill>
                <a:srgbClr val="E5D6A8"/>
              </a:solidFill>
              <a:latin typeface="Libre Baskerville"/>
              <a:ea typeface="Libre Baskerville"/>
              <a:cs typeface="Libre Baskerville"/>
              <a:sym typeface="Libre Baskerville"/>
            </a:endParaRPr>
          </a:p>
          <a:p>
            <a:pPr marL="0" lvl="0" indent="0" algn="ctr" rtl="0">
              <a:lnSpc>
                <a:spcPct val="133333"/>
              </a:lnSpc>
              <a:spcBef>
                <a:spcPts val="0"/>
              </a:spcBef>
              <a:spcAft>
                <a:spcPts val="0"/>
              </a:spcAft>
              <a:buNone/>
            </a:pPr>
            <a:r>
              <a:rPr lang="en-US" sz="2200" b="1">
                <a:solidFill>
                  <a:srgbClr val="E5D6A8"/>
                </a:solidFill>
                <a:latin typeface="Libre Baskerville"/>
                <a:ea typeface="Libre Baskerville"/>
                <a:cs typeface="Libre Baskerville"/>
                <a:sym typeface="Libre Baskerville"/>
              </a:rPr>
              <a:t> Jeff Kim</a:t>
            </a:r>
            <a:endParaRPr sz="2200" b="1">
              <a:solidFill>
                <a:srgbClr val="E5D6A8"/>
              </a:solidFill>
              <a:latin typeface="Libre Baskerville"/>
              <a:ea typeface="Libre Baskerville"/>
              <a:cs typeface="Libre Baskerville"/>
              <a:sym typeface="Libre Baskerville"/>
            </a:endParaRPr>
          </a:p>
          <a:p>
            <a:pPr marL="0" lvl="0" indent="0" algn="ctr" rtl="0">
              <a:lnSpc>
                <a:spcPct val="133333"/>
              </a:lnSpc>
              <a:spcBef>
                <a:spcPts val="0"/>
              </a:spcBef>
              <a:spcAft>
                <a:spcPts val="0"/>
              </a:spcAft>
              <a:buClr>
                <a:schemeClr val="dk1"/>
              </a:buClr>
              <a:buSzPts val="1100"/>
              <a:buFont typeface="Arial"/>
              <a:buNone/>
            </a:pPr>
            <a:r>
              <a:rPr lang="en-US" sz="2200" b="1">
                <a:solidFill>
                  <a:srgbClr val="E5D6A8"/>
                </a:solidFill>
                <a:latin typeface="Libre Baskerville"/>
                <a:ea typeface="Libre Baskerville"/>
                <a:cs typeface="Libre Baskerville"/>
                <a:sym typeface="Libre Baskerville"/>
              </a:rPr>
              <a:t>Rose Mary Rios</a:t>
            </a:r>
            <a:endParaRPr sz="2200">
              <a:solidFill>
                <a:srgbClr val="E4AF0D"/>
              </a:solidFill>
              <a:highlight>
                <a:srgbClr val="1F1F1F"/>
              </a:highlight>
              <a:latin typeface="Playfair Display Medium"/>
              <a:ea typeface="Playfair Display Medium"/>
              <a:cs typeface="Playfair Display Medium"/>
              <a:sym typeface="Playfair Display Medium"/>
            </a:endParaRPr>
          </a:p>
          <a:p>
            <a:pPr marL="0" lvl="0" indent="0" algn="just" rtl="0">
              <a:lnSpc>
                <a:spcPct val="139977"/>
              </a:lnSpc>
              <a:spcBef>
                <a:spcPts val="0"/>
              </a:spcBef>
              <a:spcAft>
                <a:spcPts val="0"/>
              </a:spcAft>
              <a:buClr>
                <a:schemeClr val="dk1"/>
              </a:buClr>
              <a:buFont typeface="Arial"/>
              <a:buNone/>
            </a:pPr>
            <a:endParaRPr sz="1900" b="1">
              <a:solidFill>
                <a:srgbClr val="E5D6A8"/>
              </a:solidFill>
              <a:latin typeface="Libre Baskerville"/>
              <a:ea typeface="Libre Baskerville"/>
              <a:cs typeface="Libre Baskerville"/>
              <a:sym typeface="Libre Baskervill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Shape 169"/>
        <p:cNvGrpSpPr/>
        <p:nvPr/>
      </p:nvGrpSpPr>
      <p:grpSpPr>
        <a:xfrm>
          <a:off x="0" y="0"/>
          <a:ext cx="0" cy="0"/>
          <a:chOff x="0" y="0"/>
          <a:chExt cx="0" cy="0"/>
        </a:xfrm>
      </p:grpSpPr>
      <p:pic>
        <p:nvPicPr>
          <p:cNvPr id="170" name="Google Shape;170;p22"/>
          <p:cNvPicPr preferRelativeResize="0"/>
          <p:nvPr/>
        </p:nvPicPr>
        <p:blipFill>
          <a:blip r:embed="rId3">
            <a:alphaModFix/>
          </a:blip>
          <a:stretch>
            <a:fillRect/>
          </a:stretch>
        </p:blipFill>
        <p:spPr>
          <a:xfrm>
            <a:off x="0" y="-2"/>
            <a:ext cx="18288000" cy="1495125"/>
          </a:xfrm>
          <a:prstGeom prst="rect">
            <a:avLst/>
          </a:prstGeom>
          <a:noFill/>
          <a:ln>
            <a:noFill/>
          </a:ln>
        </p:spPr>
      </p:pic>
      <p:sp>
        <p:nvSpPr>
          <p:cNvPr id="171" name="Google Shape;171;p22"/>
          <p:cNvSpPr txBox="1"/>
          <p:nvPr/>
        </p:nvSpPr>
        <p:spPr>
          <a:xfrm>
            <a:off x="1028700" y="193462"/>
            <a:ext cx="16230600" cy="11082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spAutoFit/>
          </a:bodyPr>
          <a:lstStyle/>
          <a:p>
            <a:pPr marL="0" marR="0" lvl="0" indent="0" algn="ctr" rtl="0">
              <a:lnSpc>
                <a:spcPct val="115002"/>
              </a:lnSpc>
              <a:spcBef>
                <a:spcPts val="0"/>
              </a:spcBef>
              <a:spcAft>
                <a:spcPts val="0"/>
              </a:spcAft>
              <a:buNone/>
            </a:pPr>
            <a:r>
              <a:rPr lang="en-US" sz="7200" b="1">
                <a:solidFill>
                  <a:srgbClr val="E4AF0D"/>
                </a:solidFill>
                <a:latin typeface="Libre Baskerville"/>
                <a:ea typeface="Libre Baskerville"/>
                <a:cs typeface="Libre Baskerville"/>
                <a:sym typeface="Libre Baskerville"/>
              </a:rPr>
              <a:t>Model 1: Linear Regression  </a:t>
            </a:r>
            <a:endParaRPr sz="7200">
              <a:solidFill>
                <a:srgbClr val="E4AF0D"/>
              </a:solidFill>
              <a:latin typeface="Libre Baskerville"/>
              <a:ea typeface="Libre Baskerville"/>
              <a:cs typeface="Libre Baskerville"/>
              <a:sym typeface="Libre Baskerville"/>
            </a:endParaRPr>
          </a:p>
        </p:txBody>
      </p:sp>
      <p:sp>
        <p:nvSpPr>
          <p:cNvPr id="172" name="Google Shape;172;p22"/>
          <p:cNvSpPr txBox="1"/>
          <p:nvPr/>
        </p:nvSpPr>
        <p:spPr>
          <a:xfrm>
            <a:off x="538200" y="1746850"/>
            <a:ext cx="17749800" cy="68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a:solidFill>
                  <a:schemeClr val="dk1"/>
                </a:solidFill>
                <a:latin typeface="Libre Baskerville"/>
                <a:ea typeface="Libre Baskerville"/>
                <a:cs typeface="Libre Baskerville"/>
                <a:sym typeface="Libre Baskerville"/>
              </a:rPr>
              <a:t>Updated Features:</a:t>
            </a:r>
            <a:r>
              <a:rPr lang="en-US" sz="2200">
                <a:solidFill>
                  <a:schemeClr val="dk1"/>
                </a:solidFill>
                <a:latin typeface="Libre Baskerville"/>
                <a:ea typeface="Libre Baskerville"/>
                <a:cs typeface="Libre Baskerville"/>
                <a:sym typeface="Libre Baskerville"/>
              </a:rPr>
              <a:t> ['budget_log', 'runtime', 'vote_average', 'month_sin', 'month_cos', 'day_sin', 'day_cos',  'revenue_log', 'budget_runtime_interaction']</a:t>
            </a:r>
            <a:endParaRPr sz="2200">
              <a:solidFill>
                <a:schemeClr val="dk1"/>
              </a:solidFill>
              <a:latin typeface="Libre Baskerville"/>
              <a:ea typeface="Libre Baskerville"/>
              <a:cs typeface="Libre Baskerville"/>
              <a:sym typeface="Libre Baskerville"/>
            </a:endParaRPr>
          </a:p>
          <a:p>
            <a:pPr marL="0" lvl="0" indent="0" algn="l" rtl="0">
              <a:spcBef>
                <a:spcPts val="0"/>
              </a:spcBef>
              <a:spcAft>
                <a:spcPts val="0"/>
              </a:spcAft>
              <a:buNone/>
            </a:pPr>
            <a:endParaRPr sz="2200">
              <a:solidFill>
                <a:schemeClr val="dk1"/>
              </a:solidFill>
              <a:latin typeface="Libre Baskerville"/>
              <a:ea typeface="Libre Baskerville"/>
              <a:cs typeface="Libre Baskerville"/>
              <a:sym typeface="Libre Baskerville"/>
            </a:endParaRPr>
          </a:p>
          <a:p>
            <a:pPr marL="0" lvl="0" indent="0" algn="l" rtl="0">
              <a:spcBef>
                <a:spcPts val="0"/>
              </a:spcBef>
              <a:spcAft>
                <a:spcPts val="0"/>
              </a:spcAft>
              <a:buNone/>
            </a:pPr>
            <a:r>
              <a:rPr lang="en-US" sz="2200" b="1">
                <a:solidFill>
                  <a:schemeClr val="dk1"/>
                </a:solidFill>
                <a:latin typeface="Libre Baskerville"/>
                <a:ea typeface="Libre Baskerville"/>
                <a:cs typeface="Libre Baskerville"/>
                <a:sym typeface="Libre Baskerville"/>
              </a:rPr>
              <a:t>Root Mean Squared Error (RMSE): </a:t>
            </a:r>
            <a:r>
              <a:rPr lang="en-US" sz="2200" b="1">
                <a:solidFill>
                  <a:schemeClr val="dk1"/>
                </a:solidFill>
                <a:highlight>
                  <a:srgbClr val="FFFF00"/>
                </a:highlight>
                <a:latin typeface="Libre Baskerville"/>
                <a:ea typeface="Libre Baskerville"/>
                <a:cs typeface="Libre Baskerville"/>
                <a:sym typeface="Libre Baskerville"/>
              </a:rPr>
              <a:t>0.688</a:t>
            </a:r>
            <a:r>
              <a:rPr lang="en-US" sz="2200">
                <a:solidFill>
                  <a:schemeClr val="dk1"/>
                </a:solidFill>
                <a:latin typeface="Libre Baskerville"/>
                <a:ea typeface="Libre Baskerville"/>
                <a:cs typeface="Libre Baskerville"/>
                <a:sym typeface="Libre Baskerville"/>
              </a:rPr>
              <a:t>4275084348853			</a:t>
            </a:r>
            <a:r>
              <a:rPr lang="en-US" sz="2200" b="1">
                <a:solidFill>
                  <a:schemeClr val="dk1"/>
                </a:solidFill>
                <a:latin typeface="Libre Baskerville"/>
                <a:ea typeface="Libre Baskerville"/>
                <a:cs typeface="Libre Baskerville"/>
                <a:sym typeface="Libre Baskerville"/>
              </a:rPr>
              <a:t>R-squared (R²): </a:t>
            </a:r>
            <a:r>
              <a:rPr lang="en-US" sz="2200" b="1">
                <a:solidFill>
                  <a:schemeClr val="dk1"/>
                </a:solidFill>
                <a:highlight>
                  <a:srgbClr val="FFFF00"/>
                </a:highlight>
                <a:latin typeface="Libre Baskerville"/>
                <a:ea typeface="Libre Baskerville"/>
                <a:cs typeface="Libre Baskerville"/>
                <a:sym typeface="Libre Baskerville"/>
              </a:rPr>
              <a:t>0.5066</a:t>
            </a:r>
            <a:r>
              <a:rPr lang="en-US" sz="2200">
                <a:solidFill>
                  <a:schemeClr val="dk1"/>
                </a:solidFill>
                <a:latin typeface="Libre Baskerville"/>
                <a:ea typeface="Libre Baskerville"/>
                <a:cs typeface="Libre Baskerville"/>
                <a:sym typeface="Libre Baskerville"/>
              </a:rPr>
              <a:t>330266530592</a:t>
            </a:r>
            <a:endParaRPr sz="2200">
              <a:solidFill>
                <a:schemeClr val="dk1"/>
              </a:solidFill>
              <a:latin typeface="Libre Baskerville"/>
              <a:ea typeface="Libre Baskerville"/>
              <a:cs typeface="Libre Baskerville"/>
              <a:sym typeface="Libre Baskerville"/>
            </a:endParaRPr>
          </a:p>
          <a:p>
            <a:pPr marL="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pic>
        <p:nvPicPr>
          <p:cNvPr id="173" name="Google Shape;173;p22"/>
          <p:cNvPicPr preferRelativeResize="0"/>
          <p:nvPr/>
        </p:nvPicPr>
        <p:blipFill>
          <a:blip r:embed="rId4">
            <a:alphaModFix/>
          </a:blip>
          <a:stretch>
            <a:fillRect/>
          </a:stretch>
        </p:blipFill>
        <p:spPr>
          <a:xfrm>
            <a:off x="8949025" y="3335675"/>
            <a:ext cx="9146450" cy="6830875"/>
          </a:xfrm>
          <a:prstGeom prst="rect">
            <a:avLst/>
          </a:prstGeom>
          <a:noFill/>
          <a:ln w="38100" cap="flat" cmpd="dbl">
            <a:solidFill>
              <a:schemeClr val="dk2"/>
            </a:solidFill>
            <a:prstDash val="solid"/>
            <a:round/>
            <a:headEnd type="none" w="sm" len="sm"/>
            <a:tailEnd type="none" w="sm" len="sm"/>
          </a:ln>
        </p:spPr>
      </p:pic>
      <p:pic>
        <p:nvPicPr>
          <p:cNvPr id="174" name="Google Shape;174;p22"/>
          <p:cNvPicPr preferRelativeResize="0"/>
          <p:nvPr/>
        </p:nvPicPr>
        <p:blipFill>
          <a:blip r:embed="rId5">
            <a:alphaModFix/>
          </a:blip>
          <a:stretch>
            <a:fillRect/>
          </a:stretch>
        </p:blipFill>
        <p:spPr>
          <a:xfrm>
            <a:off x="309600" y="4469837"/>
            <a:ext cx="7557226" cy="4562549"/>
          </a:xfrm>
          <a:prstGeom prst="rect">
            <a:avLst/>
          </a:prstGeom>
          <a:noFill/>
          <a:ln w="38100" cap="flat" cmpd="dbl">
            <a:solidFill>
              <a:schemeClr val="dk2"/>
            </a:solidFill>
            <a:prstDash val="solid"/>
            <a:round/>
            <a:headEnd type="none" w="sm" len="sm"/>
            <a:tailEnd type="none" w="sm" len="sm"/>
          </a:ln>
        </p:spPr>
      </p:pic>
      <p:sp>
        <p:nvSpPr>
          <p:cNvPr id="175" name="Google Shape;175;p22"/>
          <p:cNvSpPr/>
          <p:nvPr/>
        </p:nvSpPr>
        <p:spPr>
          <a:xfrm>
            <a:off x="7408450" y="6370450"/>
            <a:ext cx="1465200" cy="612900"/>
          </a:xfrm>
          <a:prstGeom prst="stripedRightArrow">
            <a:avLst>
              <a:gd name="adj1" fmla="val 50000"/>
              <a:gd name="adj2" fmla="val 50000"/>
            </a:avLst>
          </a:prstGeom>
          <a:solidFill>
            <a:srgbClr val="6796E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Shape 179"/>
        <p:cNvGrpSpPr/>
        <p:nvPr/>
      </p:nvGrpSpPr>
      <p:grpSpPr>
        <a:xfrm>
          <a:off x="0" y="0"/>
          <a:ext cx="0" cy="0"/>
          <a:chOff x="0" y="0"/>
          <a:chExt cx="0" cy="0"/>
        </a:xfrm>
      </p:grpSpPr>
      <p:pic>
        <p:nvPicPr>
          <p:cNvPr id="180" name="Google Shape;180;p23"/>
          <p:cNvPicPr preferRelativeResize="0"/>
          <p:nvPr/>
        </p:nvPicPr>
        <p:blipFill>
          <a:blip r:embed="rId3">
            <a:alphaModFix/>
          </a:blip>
          <a:stretch>
            <a:fillRect/>
          </a:stretch>
        </p:blipFill>
        <p:spPr>
          <a:xfrm>
            <a:off x="0" y="0"/>
            <a:ext cx="18288000" cy="2108075"/>
          </a:xfrm>
          <a:prstGeom prst="rect">
            <a:avLst/>
          </a:prstGeom>
          <a:noFill/>
          <a:ln>
            <a:noFill/>
          </a:ln>
        </p:spPr>
      </p:pic>
      <p:sp>
        <p:nvSpPr>
          <p:cNvPr id="181" name="Google Shape;181;p23"/>
          <p:cNvSpPr txBox="1"/>
          <p:nvPr/>
        </p:nvSpPr>
        <p:spPr>
          <a:xfrm>
            <a:off x="1245825" y="315137"/>
            <a:ext cx="16230600" cy="14622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spAutoFit/>
          </a:bodyPr>
          <a:lstStyle/>
          <a:p>
            <a:pPr marL="0" marR="0" lvl="0" indent="0" algn="ctr" rtl="0">
              <a:lnSpc>
                <a:spcPct val="115002"/>
              </a:lnSpc>
              <a:spcBef>
                <a:spcPts val="0"/>
              </a:spcBef>
              <a:spcAft>
                <a:spcPts val="0"/>
              </a:spcAft>
              <a:buNone/>
            </a:pPr>
            <a:r>
              <a:rPr lang="en-US" sz="7200" b="1">
                <a:solidFill>
                  <a:srgbClr val="E4AF0D"/>
                </a:solidFill>
                <a:latin typeface="Libre Baskerville"/>
                <a:ea typeface="Libre Baskerville"/>
                <a:cs typeface="Libre Baskerville"/>
                <a:sym typeface="Libre Baskerville"/>
              </a:rPr>
              <a:t>Model 2: Random Forest</a:t>
            </a:r>
            <a:r>
              <a:rPr lang="en-US" sz="9500" b="1">
                <a:solidFill>
                  <a:srgbClr val="E4AF0D"/>
                </a:solidFill>
                <a:latin typeface="Libre Baskerville"/>
                <a:ea typeface="Libre Baskerville"/>
                <a:cs typeface="Libre Baskerville"/>
                <a:sym typeface="Libre Baskerville"/>
              </a:rPr>
              <a:t> </a:t>
            </a:r>
            <a:endParaRPr sz="9500">
              <a:solidFill>
                <a:srgbClr val="E4AF0D"/>
              </a:solidFill>
              <a:latin typeface="Libre Baskerville"/>
              <a:ea typeface="Libre Baskerville"/>
              <a:cs typeface="Libre Baskerville"/>
              <a:sym typeface="Libre Baskerville"/>
            </a:endParaRPr>
          </a:p>
        </p:txBody>
      </p:sp>
      <p:pic>
        <p:nvPicPr>
          <p:cNvPr id="182" name="Google Shape;182;p23"/>
          <p:cNvPicPr preferRelativeResize="0"/>
          <p:nvPr/>
        </p:nvPicPr>
        <p:blipFill>
          <a:blip r:embed="rId4">
            <a:alphaModFix/>
          </a:blip>
          <a:stretch>
            <a:fillRect/>
          </a:stretch>
        </p:blipFill>
        <p:spPr>
          <a:xfrm>
            <a:off x="9097700" y="3185875"/>
            <a:ext cx="8965426" cy="6342950"/>
          </a:xfrm>
          <a:prstGeom prst="rect">
            <a:avLst/>
          </a:prstGeom>
          <a:noFill/>
          <a:ln w="38100" cap="flat" cmpd="dbl">
            <a:solidFill>
              <a:schemeClr val="dk2"/>
            </a:solidFill>
            <a:prstDash val="solid"/>
            <a:round/>
            <a:headEnd type="none" w="sm" len="sm"/>
            <a:tailEnd type="none" w="sm" len="sm"/>
          </a:ln>
        </p:spPr>
      </p:pic>
      <p:sp>
        <p:nvSpPr>
          <p:cNvPr id="183" name="Google Shape;183;p23"/>
          <p:cNvSpPr txBox="1"/>
          <p:nvPr/>
        </p:nvSpPr>
        <p:spPr>
          <a:xfrm>
            <a:off x="681150" y="2295825"/>
            <a:ext cx="16941300" cy="70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b="1">
                <a:solidFill>
                  <a:schemeClr val="dk1"/>
                </a:solidFill>
                <a:latin typeface="Libre Baskerville"/>
                <a:ea typeface="Libre Baskerville"/>
                <a:cs typeface="Libre Baskerville"/>
                <a:sym typeface="Libre Baskerville"/>
              </a:rPr>
              <a:t>Root Mean Squared Error (RMSE):</a:t>
            </a:r>
            <a:r>
              <a:rPr lang="en-US" sz="2500">
                <a:solidFill>
                  <a:schemeClr val="dk1"/>
                </a:solidFill>
                <a:latin typeface="Libre Baskerville"/>
                <a:ea typeface="Libre Baskerville"/>
                <a:cs typeface="Libre Baskerville"/>
                <a:sym typeface="Libre Baskerville"/>
              </a:rPr>
              <a:t> </a:t>
            </a:r>
            <a:r>
              <a:rPr lang="en-US" sz="2500" b="1">
                <a:solidFill>
                  <a:schemeClr val="dk1"/>
                </a:solidFill>
                <a:highlight>
                  <a:srgbClr val="FFFF00"/>
                </a:highlight>
                <a:latin typeface="Libre Baskerville"/>
                <a:ea typeface="Libre Baskerville"/>
                <a:cs typeface="Libre Baskerville"/>
                <a:sym typeface="Libre Baskerville"/>
              </a:rPr>
              <a:t>0.6055</a:t>
            </a:r>
            <a:r>
              <a:rPr lang="en-US" sz="2500">
                <a:solidFill>
                  <a:schemeClr val="dk1"/>
                </a:solidFill>
                <a:latin typeface="Libre Baskerville"/>
                <a:ea typeface="Libre Baskerville"/>
                <a:cs typeface="Libre Baskerville"/>
                <a:sym typeface="Libre Baskerville"/>
              </a:rPr>
              <a:t>005301511441		 </a:t>
            </a:r>
            <a:r>
              <a:rPr lang="en-US" sz="2500" b="1">
                <a:solidFill>
                  <a:schemeClr val="dk1"/>
                </a:solidFill>
                <a:latin typeface="Libre Baskerville"/>
                <a:ea typeface="Libre Baskerville"/>
                <a:cs typeface="Libre Baskerville"/>
                <a:sym typeface="Libre Baskerville"/>
              </a:rPr>
              <a:t>R-Squared (R²):</a:t>
            </a:r>
            <a:r>
              <a:rPr lang="en-US" sz="2500">
                <a:solidFill>
                  <a:schemeClr val="dk1"/>
                </a:solidFill>
                <a:latin typeface="Libre Baskerville"/>
                <a:ea typeface="Libre Baskerville"/>
                <a:cs typeface="Libre Baskerville"/>
                <a:sym typeface="Libre Baskerville"/>
              </a:rPr>
              <a:t> </a:t>
            </a:r>
            <a:r>
              <a:rPr lang="en-US" sz="2500" b="1">
                <a:solidFill>
                  <a:schemeClr val="dk1"/>
                </a:solidFill>
                <a:highlight>
                  <a:srgbClr val="FFFF00"/>
                </a:highlight>
                <a:latin typeface="Libre Baskerville"/>
                <a:ea typeface="Libre Baskerville"/>
                <a:cs typeface="Libre Baskerville"/>
                <a:sym typeface="Libre Baskerville"/>
              </a:rPr>
              <a:t>0.6183</a:t>
            </a:r>
            <a:r>
              <a:rPr lang="en-US" sz="2500">
                <a:solidFill>
                  <a:schemeClr val="dk1"/>
                </a:solidFill>
                <a:latin typeface="Libre Baskerville"/>
                <a:ea typeface="Libre Baskerville"/>
                <a:cs typeface="Libre Baskerville"/>
                <a:sym typeface="Libre Baskerville"/>
              </a:rPr>
              <a:t>346814644578</a:t>
            </a:r>
            <a:endParaRPr sz="2500">
              <a:solidFill>
                <a:schemeClr val="dk1"/>
              </a:solidFill>
              <a:latin typeface="Libre Baskerville"/>
              <a:ea typeface="Libre Baskerville"/>
              <a:cs typeface="Libre Baskerville"/>
              <a:sym typeface="Libre Baskerville"/>
            </a:endParaRPr>
          </a:p>
        </p:txBody>
      </p:sp>
      <p:pic>
        <p:nvPicPr>
          <p:cNvPr id="184" name="Google Shape;184;p23"/>
          <p:cNvPicPr preferRelativeResize="0"/>
          <p:nvPr/>
        </p:nvPicPr>
        <p:blipFill>
          <a:blip r:embed="rId5">
            <a:alphaModFix/>
          </a:blip>
          <a:stretch>
            <a:fillRect/>
          </a:stretch>
        </p:blipFill>
        <p:spPr>
          <a:xfrm>
            <a:off x="131700" y="3966150"/>
            <a:ext cx="8095851" cy="4828524"/>
          </a:xfrm>
          <a:prstGeom prst="rect">
            <a:avLst/>
          </a:prstGeom>
          <a:noFill/>
          <a:ln w="38100" cap="flat" cmpd="dbl">
            <a:solidFill>
              <a:schemeClr val="dk2"/>
            </a:solidFill>
            <a:prstDash val="solid"/>
            <a:round/>
            <a:headEnd type="none" w="sm" len="sm"/>
            <a:tailEnd type="none" w="sm" len="sm"/>
          </a:ln>
        </p:spPr>
      </p:pic>
      <p:sp>
        <p:nvSpPr>
          <p:cNvPr id="185" name="Google Shape;185;p23"/>
          <p:cNvSpPr/>
          <p:nvPr/>
        </p:nvSpPr>
        <p:spPr>
          <a:xfrm>
            <a:off x="7637050" y="5684650"/>
            <a:ext cx="1465200" cy="612900"/>
          </a:xfrm>
          <a:prstGeom prst="stripedRightArrow">
            <a:avLst>
              <a:gd name="adj1" fmla="val 50000"/>
              <a:gd name="adj2" fmla="val 50000"/>
            </a:avLst>
          </a:prstGeom>
          <a:solidFill>
            <a:srgbClr val="6796E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9"/>
        <p:cNvGrpSpPr/>
        <p:nvPr/>
      </p:nvGrpSpPr>
      <p:grpSpPr>
        <a:xfrm>
          <a:off x="0" y="0"/>
          <a:ext cx="0" cy="0"/>
          <a:chOff x="0" y="0"/>
          <a:chExt cx="0" cy="0"/>
        </a:xfrm>
      </p:grpSpPr>
      <p:pic>
        <p:nvPicPr>
          <p:cNvPr id="190" name="Google Shape;190;p24"/>
          <p:cNvPicPr preferRelativeResize="0"/>
          <p:nvPr/>
        </p:nvPicPr>
        <p:blipFill>
          <a:blip r:embed="rId3">
            <a:alphaModFix/>
          </a:blip>
          <a:stretch>
            <a:fillRect/>
          </a:stretch>
        </p:blipFill>
        <p:spPr>
          <a:xfrm>
            <a:off x="0" y="-13"/>
            <a:ext cx="18288000" cy="10287014"/>
          </a:xfrm>
          <a:prstGeom prst="rect">
            <a:avLst/>
          </a:prstGeom>
          <a:noFill/>
          <a:ln>
            <a:noFill/>
          </a:ln>
        </p:spPr>
      </p:pic>
      <p:grpSp>
        <p:nvGrpSpPr>
          <p:cNvPr id="191" name="Google Shape;191;p24"/>
          <p:cNvGrpSpPr/>
          <p:nvPr/>
        </p:nvGrpSpPr>
        <p:grpSpPr>
          <a:xfrm>
            <a:off x="1240450" y="227050"/>
            <a:ext cx="16005148" cy="2128553"/>
            <a:chOff x="0" y="-38100"/>
            <a:chExt cx="3404771" cy="556965"/>
          </a:xfrm>
        </p:grpSpPr>
        <p:sp>
          <p:nvSpPr>
            <p:cNvPr id="192" name="Google Shape;192;p24"/>
            <p:cNvSpPr/>
            <p:nvPr/>
          </p:nvSpPr>
          <p:spPr>
            <a:xfrm>
              <a:off x="0" y="0"/>
              <a:ext cx="3404771" cy="518865"/>
            </a:xfrm>
            <a:custGeom>
              <a:avLst/>
              <a:gdLst/>
              <a:ahLst/>
              <a:cxnLst/>
              <a:rect l="l" t="t" r="r" b="b"/>
              <a:pathLst>
                <a:path w="3404771" h="518865" extrusionOk="0">
                  <a:moveTo>
                    <a:pt x="0" y="0"/>
                  </a:moveTo>
                  <a:lnTo>
                    <a:pt x="3404771" y="0"/>
                  </a:lnTo>
                  <a:lnTo>
                    <a:pt x="3404771" y="518865"/>
                  </a:lnTo>
                  <a:lnTo>
                    <a:pt x="0" y="518865"/>
                  </a:lnTo>
                  <a:close/>
                </a:path>
              </a:pathLst>
            </a:custGeom>
            <a:solidFill>
              <a:srgbClr val="000000"/>
            </a:solidFill>
            <a:ln>
              <a:noFill/>
            </a:ln>
          </p:spPr>
          <p:txBody>
            <a:bodyPr/>
            <a:lstStyle/>
            <a:p>
              <a:endParaRPr lang="en-US"/>
            </a:p>
          </p:txBody>
        </p:sp>
        <p:sp>
          <p:nvSpPr>
            <p:cNvPr id="193" name="Google Shape;193;p24"/>
            <p:cNvSpPr txBox="1"/>
            <p:nvPr/>
          </p:nvSpPr>
          <p:spPr>
            <a:xfrm>
              <a:off x="0" y="-38100"/>
              <a:ext cx="3404771" cy="55696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94" name="Google Shape;194;p24"/>
          <p:cNvSpPr txBox="1"/>
          <p:nvPr/>
        </p:nvSpPr>
        <p:spPr>
          <a:xfrm>
            <a:off x="1127725" y="737214"/>
            <a:ext cx="16230600" cy="11082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7200" b="1">
                <a:solidFill>
                  <a:srgbClr val="E4AF0D"/>
                </a:solidFill>
                <a:latin typeface="Libre Baskerville"/>
                <a:ea typeface="Libre Baskerville"/>
                <a:cs typeface="Libre Baskerville"/>
                <a:sym typeface="Libre Baskerville"/>
              </a:rPr>
              <a:t>RANDOM FOREST</a:t>
            </a:r>
            <a:endParaRPr sz="7200" b="1">
              <a:solidFill>
                <a:srgbClr val="E4AF0D"/>
              </a:solidFill>
              <a:latin typeface="Libre Baskerville"/>
              <a:ea typeface="Libre Baskerville"/>
              <a:cs typeface="Libre Baskerville"/>
              <a:sym typeface="Libre Baskerville"/>
            </a:endParaRPr>
          </a:p>
        </p:txBody>
      </p:sp>
      <p:sp>
        <p:nvSpPr>
          <p:cNvPr id="195" name="Google Shape;195;p24"/>
          <p:cNvSpPr txBox="1"/>
          <p:nvPr/>
        </p:nvSpPr>
        <p:spPr>
          <a:xfrm>
            <a:off x="1369000" y="2865200"/>
            <a:ext cx="7983900" cy="487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3200" b="1">
                <a:solidFill>
                  <a:schemeClr val="lt1"/>
                </a:solidFill>
                <a:latin typeface="Calibri"/>
                <a:ea typeface="Calibri"/>
                <a:cs typeface="Calibri"/>
                <a:sym typeface="Calibri"/>
              </a:rPr>
              <a:t>-</a:t>
            </a:r>
            <a:r>
              <a:rPr lang="en-US" sz="3200" b="1">
                <a:solidFill>
                  <a:schemeClr val="lt1"/>
                </a:solidFill>
                <a:latin typeface="Libre Baskerville"/>
                <a:ea typeface="Libre Baskerville"/>
                <a:cs typeface="Libre Baskerville"/>
                <a:sym typeface="Libre Baskerville"/>
              </a:rPr>
              <a:t> </a:t>
            </a:r>
            <a:r>
              <a:rPr lang="en-US" sz="3000" b="1">
                <a:solidFill>
                  <a:schemeClr val="lt1"/>
                </a:solidFill>
                <a:latin typeface="Libre Baskerville"/>
                <a:ea typeface="Libre Baskerville"/>
                <a:cs typeface="Libre Baskerville"/>
                <a:sym typeface="Libre Baskerville"/>
              </a:rPr>
              <a:t>Complex Relationships handling</a:t>
            </a:r>
            <a:endParaRPr sz="3000" b="1">
              <a:solidFill>
                <a:schemeClr val="lt1"/>
              </a:solidFill>
              <a:latin typeface="Libre Baskerville"/>
              <a:ea typeface="Libre Baskerville"/>
              <a:cs typeface="Libre Baskerville"/>
              <a:sym typeface="Libre Baskerville"/>
            </a:endParaRPr>
          </a:p>
          <a:p>
            <a:pPr marL="0" lvl="0" indent="0" algn="l" rtl="0">
              <a:lnSpc>
                <a:spcPct val="115000"/>
              </a:lnSpc>
              <a:spcBef>
                <a:spcPts val="1200"/>
              </a:spcBef>
              <a:spcAft>
                <a:spcPts val="0"/>
              </a:spcAft>
              <a:buClr>
                <a:schemeClr val="dk1"/>
              </a:buClr>
              <a:buSzPts val="1100"/>
              <a:buFont typeface="Arial"/>
              <a:buNone/>
            </a:pPr>
            <a:r>
              <a:rPr lang="en-US" sz="3000" b="1">
                <a:solidFill>
                  <a:schemeClr val="lt1"/>
                </a:solidFill>
                <a:latin typeface="Libre Baskerville"/>
                <a:ea typeface="Libre Baskerville"/>
                <a:cs typeface="Libre Baskerville"/>
                <a:sym typeface="Libre Baskerville"/>
              </a:rPr>
              <a:t>- Feature Importance recognition </a:t>
            </a:r>
            <a:endParaRPr sz="3000" b="1">
              <a:solidFill>
                <a:schemeClr val="lt1"/>
              </a:solidFill>
              <a:latin typeface="Libre Baskerville"/>
              <a:ea typeface="Libre Baskerville"/>
              <a:cs typeface="Libre Baskerville"/>
              <a:sym typeface="Libre Baskerville"/>
            </a:endParaRPr>
          </a:p>
          <a:p>
            <a:pPr marL="0" lvl="0" indent="0" algn="l" rtl="0">
              <a:lnSpc>
                <a:spcPct val="115000"/>
              </a:lnSpc>
              <a:spcBef>
                <a:spcPts val="1200"/>
              </a:spcBef>
              <a:spcAft>
                <a:spcPts val="0"/>
              </a:spcAft>
              <a:buClr>
                <a:schemeClr val="dk1"/>
              </a:buClr>
              <a:buSzPts val="1100"/>
              <a:buFont typeface="Arial"/>
              <a:buNone/>
            </a:pPr>
            <a:r>
              <a:rPr lang="en-US" sz="3000" b="1">
                <a:solidFill>
                  <a:schemeClr val="lt1"/>
                </a:solidFill>
                <a:latin typeface="Libre Baskerville"/>
                <a:ea typeface="Libre Baskerville"/>
                <a:cs typeface="Libre Baskerville"/>
                <a:sym typeface="Libre Baskerville"/>
              </a:rPr>
              <a:t>- Robustness handling of outlier’s noisy data</a:t>
            </a:r>
            <a:endParaRPr sz="3000" b="1">
              <a:solidFill>
                <a:schemeClr val="lt1"/>
              </a:solidFill>
              <a:latin typeface="Libre Baskerville"/>
              <a:ea typeface="Libre Baskerville"/>
              <a:cs typeface="Libre Baskerville"/>
              <a:sym typeface="Libre Baskerville"/>
            </a:endParaRPr>
          </a:p>
          <a:p>
            <a:pPr marL="0" lvl="0" indent="0" algn="l" rtl="0">
              <a:lnSpc>
                <a:spcPct val="115000"/>
              </a:lnSpc>
              <a:spcBef>
                <a:spcPts val="1200"/>
              </a:spcBef>
              <a:spcAft>
                <a:spcPts val="0"/>
              </a:spcAft>
              <a:buClr>
                <a:schemeClr val="dk1"/>
              </a:buClr>
              <a:buSzPts val="1100"/>
              <a:buFont typeface="Arial"/>
              <a:buNone/>
            </a:pPr>
            <a:r>
              <a:rPr lang="en-US" sz="3000" b="1">
                <a:solidFill>
                  <a:schemeClr val="lt1"/>
                </a:solidFill>
                <a:latin typeface="Libre Baskerville"/>
                <a:ea typeface="Libre Baskerville"/>
                <a:cs typeface="Libre Baskerville"/>
                <a:sym typeface="Libre Baskerville"/>
              </a:rPr>
              <a:t>- Data Versatility with numerical &amp; categorical</a:t>
            </a:r>
            <a:endParaRPr sz="3000" b="1">
              <a:solidFill>
                <a:schemeClr val="lt1"/>
              </a:solidFill>
              <a:latin typeface="Libre Baskerville"/>
              <a:ea typeface="Libre Baskerville"/>
              <a:cs typeface="Libre Baskerville"/>
              <a:sym typeface="Libre Baskerville"/>
            </a:endParaRPr>
          </a:p>
          <a:p>
            <a:pPr marL="0" lvl="0" indent="0" algn="l" rtl="0">
              <a:lnSpc>
                <a:spcPct val="115000"/>
              </a:lnSpc>
              <a:spcBef>
                <a:spcPts val="1200"/>
              </a:spcBef>
              <a:spcAft>
                <a:spcPts val="1200"/>
              </a:spcAft>
              <a:buClr>
                <a:schemeClr val="dk1"/>
              </a:buClr>
              <a:buSzPts val="1100"/>
              <a:buFont typeface="Arial"/>
              <a:buNone/>
            </a:pPr>
            <a:r>
              <a:rPr lang="en-US" sz="3000" b="1">
                <a:solidFill>
                  <a:schemeClr val="lt1"/>
                </a:solidFill>
                <a:latin typeface="Libre Baskerville"/>
                <a:ea typeface="Libre Baskerville"/>
                <a:cs typeface="Libre Baskerville"/>
                <a:sym typeface="Libre Baskerville"/>
              </a:rPr>
              <a:t>- Predictive Power for unseen data</a:t>
            </a:r>
            <a:endParaRPr sz="3000" b="1">
              <a:solidFill>
                <a:schemeClr val="lt1"/>
              </a:solidFill>
              <a:latin typeface="Libre Baskerville"/>
              <a:ea typeface="Libre Baskerville"/>
              <a:cs typeface="Libre Baskerville"/>
              <a:sym typeface="Libre Baskerville"/>
            </a:endParaRPr>
          </a:p>
        </p:txBody>
      </p:sp>
      <p:sp>
        <p:nvSpPr>
          <p:cNvPr id="196" name="Google Shape;196;p24"/>
          <p:cNvSpPr txBox="1"/>
          <p:nvPr/>
        </p:nvSpPr>
        <p:spPr>
          <a:xfrm>
            <a:off x="9352900" y="3926100"/>
            <a:ext cx="8935200" cy="116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US" sz="3000" b="1">
                <a:solidFill>
                  <a:schemeClr val="lt1"/>
                </a:solidFill>
                <a:latin typeface="Libre Baskerville"/>
                <a:ea typeface="Libre Baskerville"/>
                <a:cs typeface="Libre Baskerville"/>
                <a:sym typeface="Libre Baskerville"/>
              </a:rPr>
              <a:t> =  Ideal for predicting future movie trends!</a:t>
            </a:r>
            <a:endParaRPr sz="2600" b="1">
              <a:solidFill>
                <a:schemeClr val="lt1"/>
              </a:solidFill>
              <a:latin typeface="Libre Baskerville"/>
              <a:ea typeface="Libre Baskerville"/>
              <a:cs typeface="Libre Baskerville"/>
              <a:sym typeface="Libre Baskervill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Shape 200"/>
        <p:cNvGrpSpPr/>
        <p:nvPr/>
      </p:nvGrpSpPr>
      <p:grpSpPr>
        <a:xfrm>
          <a:off x="0" y="0"/>
          <a:ext cx="0" cy="0"/>
          <a:chOff x="0" y="0"/>
          <a:chExt cx="0" cy="0"/>
        </a:xfrm>
      </p:grpSpPr>
      <p:pic>
        <p:nvPicPr>
          <p:cNvPr id="201" name="Google Shape;201;p25"/>
          <p:cNvPicPr preferRelativeResize="0"/>
          <p:nvPr/>
        </p:nvPicPr>
        <p:blipFill>
          <a:blip r:embed="rId3">
            <a:alphaModFix/>
          </a:blip>
          <a:stretch>
            <a:fillRect/>
          </a:stretch>
        </p:blipFill>
        <p:spPr>
          <a:xfrm>
            <a:off x="0" y="-1"/>
            <a:ext cx="18288000" cy="2026650"/>
          </a:xfrm>
          <a:prstGeom prst="rect">
            <a:avLst/>
          </a:prstGeom>
          <a:noFill/>
          <a:ln>
            <a:noFill/>
          </a:ln>
        </p:spPr>
      </p:pic>
      <p:sp>
        <p:nvSpPr>
          <p:cNvPr id="202" name="Google Shape;202;p25"/>
          <p:cNvSpPr txBox="1"/>
          <p:nvPr/>
        </p:nvSpPr>
        <p:spPr>
          <a:xfrm>
            <a:off x="1028700" y="551625"/>
            <a:ext cx="16230600" cy="9234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spAutoFit/>
          </a:bodyPr>
          <a:lstStyle/>
          <a:p>
            <a:pPr marL="0" marR="0" lvl="0" indent="0" algn="l" rtl="0">
              <a:lnSpc>
                <a:spcPct val="115002"/>
              </a:lnSpc>
              <a:spcBef>
                <a:spcPts val="0"/>
              </a:spcBef>
              <a:spcAft>
                <a:spcPts val="0"/>
              </a:spcAft>
              <a:buNone/>
            </a:pPr>
            <a:r>
              <a:rPr lang="en-US" sz="6000" b="1">
                <a:solidFill>
                  <a:srgbClr val="E4AF0D"/>
                </a:solidFill>
                <a:latin typeface="Libre Baskerville"/>
                <a:ea typeface="Libre Baskerville"/>
                <a:cs typeface="Libre Baskerville"/>
                <a:sym typeface="Libre Baskerville"/>
              </a:rPr>
              <a:t> Optimization One: Feature Engineering</a:t>
            </a:r>
            <a:endParaRPr sz="5400">
              <a:solidFill>
                <a:srgbClr val="E4AF0D"/>
              </a:solidFill>
              <a:latin typeface="Libre Baskerville"/>
              <a:ea typeface="Libre Baskerville"/>
              <a:cs typeface="Libre Baskerville"/>
              <a:sym typeface="Libre Baskerville"/>
            </a:endParaRPr>
          </a:p>
        </p:txBody>
      </p:sp>
      <p:sp>
        <p:nvSpPr>
          <p:cNvPr id="203" name="Google Shape;203;p25"/>
          <p:cNvSpPr txBox="1"/>
          <p:nvPr/>
        </p:nvSpPr>
        <p:spPr>
          <a:xfrm>
            <a:off x="449100" y="2461050"/>
            <a:ext cx="7580700" cy="6763800"/>
          </a:xfrm>
          <a:prstGeom prst="rect">
            <a:avLst/>
          </a:prstGeom>
          <a:noFill/>
          <a:ln>
            <a:noFill/>
          </a:ln>
        </p:spPr>
        <p:txBody>
          <a:bodyPr spcFirstLastPara="1" wrap="square" lIns="91425" tIns="91425" rIns="91425" bIns="91425" anchor="t" anchorCtr="0">
            <a:noAutofit/>
          </a:bodyPr>
          <a:lstStyle/>
          <a:p>
            <a:pPr marL="457200" lvl="0" indent="-374650" algn="l" rtl="0">
              <a:lnSpc>
                <a:spcPct val="115000"/>
              </a:lnSpc>
              <a:spcBef>
                <a:spcPts val="0"/>
              </a:spcBef>
              <a:spcAft>
                <a:spcPts val="0"/>
              </a:spcAft>
              <a:buClr>
                <a:schemeClr val="dk1"/>
              </a:buClr>
              <a:buSzPts val="2300"/>
              <a:buFont typeface="Times New Roman"/>
              <a:buChar char="●"/>
            </a:pPr>
            <a:r>
              <a:rPr lang="en-US" sz="2300" b="1">
                <a:solidFill>
                  <a:schemeClr val="dk1"/>
                </a:solidFill>
                <a:latin typeface="Libre Baskerville"/>
                <a:ea typeface="Libre Baskerville"/>
                <a:cs typeface="Libre Baskerville"/>
                <a:sym typeface="Libre Baskerville"/>
              </a:rPr>
              <a:t>Log Transformation: </a:t>
            </a:r>
            <a:r>
              <a:rPr lang="en-US" sz="2300">
                <a:solidFill>
                  <a:schemeClr val="dk1"/>
                </a:solidFill>
                <a:latin typeface="Libre Baskerville"/>
                <a:ea typeface="Libre Baskerville"/>
                <a:cs typeface="Libre Baskerville"/>
                <a:sym typeface="Libre Baskerville"/>
              </a:rPr>
              <a:t>on ‘vote_count’ feature to normalize its distribution</a:t>
            </a:r>
            <a:endParaRPr sz="2300">
              <a:solidFill>
                <a:schemeClr val="dk1"/>
              </a:solidFill>
              <a:latin typeface="Libre Baskerville"/>
              <a:ea typeface="Libre Baskerville"/>
              <a:cs typeface="Libre Baskerville"/>
              <a:sym typeface="Libre Baskerville"/>
            </a:endParaRPr>
          </a:p>
          <a:p>
            <a:pPr marL="457200" lvl="0" indent="-374650" algn="l" rtl="0">
              <a:lnSpc>
                <a:spcPct val="115000"/>
              </a:lnSpc>
              <a:spcBef>
                <a:spcPts val="0"/>
              </a:spcBef>
              <a:spcAft>
                <a:spcPts val="0"/>
              </a:spcAft>
              <a:buClr>
                <a:schemeClr val="dk1"/>
              </a:buClr>
              <a:buSzPts val="2300"/>
              <a:buFont typeface="Times New Roman"/>
              <a:buChar char="●"/>
            </a:pPr>
            <a:r>
              <a:rPr lang="en-US" sz="2300" b="1">
                <a:solidFill>
                  <a:schemeClr val="dk1"/>
                </a:solidFill>
                <a:latin typeface="Libre Baskerville"/>
                <a:ea typeface="Libre Baskerville"/>
                <a:cs typeface="Libre Baskerville"/>
                <a:sym typeface="Libre Baskerville"/>
              </a:rPr>
              <a:t>Interaction Features </a:t>
            </a:r>
            <a:r>
              <a:rPr lang="en-US" sz="2300">
                <a:solidFill>
                  <a:schemeClr val="dk1"/>
                </a:solidFill>
                <a:latin typeface="Libre Baskerville"/>
                <a:ea typeface="Libre Baskerville"/>
                <a:cs typeface="Libre Baskerville"/>
                <a:sym typeface="Libre Baskerville"/>
              </a:rPr>
              <a:t>combining ‘vote_count_log’ and  ‘vote_average’ to capture the relationship</a:t>
            </a:r>
            <a:endParaRPr sz="2300">
              <a:solidFill>
                <a:schemeClr val="dk1"/>
              </a:solidFill>
              <a:latin typeface="Libre Baskerville"/>
              <a:ea typeface="Libre Baskerville"/>
              <a:cs typeface="Libre Baskerville"/>
              <a:sym typeface="Libre Baskerville"/>
            </a:endParaRPr>
          </a:p>
          <a:p>
            <a:pPr marL="457200" lvl="0" indent="-374650" algn="l" rtl="0">
              <a:lnSpc>
                <a:spcPct val="115000"/>
              </a:lnSpc>
              <a:spcBef>
                <a:spcPts val="0"/>
              </a:spcBef>
              <a:spcAft>
                <a:spcPts val="0"/>
              </a:spcAft>
              <a:buClr>
                <a:schemeClr val="dk1"/>
              </a:buClr>
              <a:buSzPts val="2300"/>
              <a:buFont typeface="Times New Roman"/>
              <a:buChar char="●"/>
            </a:pPr>
            <a:r>
              <a:rPr lang="en-US" sz="2300" b="1">
                <a:solidFill>
                  <a:schemeClr val="dk1"/>
                </a:solidFill>
                <a:latin typeface="Libre Baskerville"/>
                <a:ea typeface="Libre Baskerville"/>
                <a:cs typeface="Libre Baskerville"/>
                <a:sym typeface="Libre Baskerville"/>
              </a:rPr>
              <a:t>Seasonal Feature</a:t>
            </a:r>
            <a:r>
              <a:rPr lang="en-US" sz="2300">
                <a:solidFill>
                  <a:schemeClr val="dk1"/>
                </a:solidFill>
                <a:latin typeface="Libre Baskerville"/>
                <a:ea typeface="Libre Baskerville"/>
                <a:cs typeface="Libre Baskerville"/>
                <a:sym typeface="Libre Baskerville"/>
              </a:rPr>
              <a:t> that flags movies released during the Oscar season, in the fall and winter months</a:t>
            </a:r>
            <a:endParaRPr sz="2300">
              <a:solidFill>
                <a:schemeClr val="dk1"/>
              </a:solidFill>
              <a:latin typeface="Libre Baskerville"/>
              <a:ea typeface="Libre Baskerville"/>
              <a:cs typeface="Libre Baskerville"/>
              <a:sym typeface="Libre Baskerville"/>
            </a:endParaRPr>
          </a:p>
          <a:p>
            <a:pPr marL="0" lvl="0" indent="0" algn="l" rtl="0">
              <a:lnSpc>
                <a:spcPct val="115000"/>
              </a:lnSpc>
              <a:spcBef>
                <a:spcPts val="0"/>
              </a:spcBef>
              <a:spcAft>
                <a:spcPts val="0"/>
              </a:spcAft>
              <a:buNone/>
            </a:pPr>
            <a:endParaRPr sz="2300">
              <a:solidFill>
                <a:schemeClr val="dk1"/>
              </a:solidFill>
              <a:latin typeface="Libre Baskerville"/>
              <a:ea typeface="Libre Baskerville"/>
              <a:cs typeface="Libre Baskerville"/>
              <a:sym typeface="Libre Baskerville"/>
            </a:endParaRPr>
          </a:p>
          <a:p>
            <a:pPr marL="457200" lvl="0" indent="0" algn="l" rtl="0">
              <a:lnSpc>
                <a:spcPct val="115000"/>
              </a:lnSpc>
              <a:spcBef>
                <a:spcPts val="0"/>
              </a:spcBef>
              <a:spcAft>
                <a:spcPts val="0"/>
              </a:spcAft>
              <a:buNone/>
            </a:pPr>
            <a:endParaRPr sz="2300">
              <a:solidFill>
                <a:schemeClr val="dk1"/>
              </a:solidFill>
              <a:latin typeface="Libre Baskerville"/>
              <a:ea typeface="Libre Baskerville"/>
              <a:cs typeface="Libre Baskerville"/>
              <a:sym typeface="Libre Baskerville"/>
            </a:endParaRPr>
          </a:p>
          <a:p>
            <a:pPr marL="0" lvl="0" indent="0" algn="l" rtl="0">
              <a:lnSpc>
                <a:spcPct val="115000"/>
              </a:lnSpc>
              <a:spcBef>
                <a:spcPts val="0"/>
              </a:spcBef>
              <a:spcAft>
                <a:spcPts val="0"/>
              </a:spcAft>
              <a:buNone/>
            </a:pPr>
            <a:r>
              <a:rPr lang="en-US" sz="2300" b="1">
                <a:solidFill>
                  <a:schemeClr val="dk1"/>
                </a:solidFill>
                <a:latin typeface="Libre Baskerville"/>
                <a:ea typeface="Libre Baskerville"/>
                <a:cs typeface="Libre Baskerville"/>
                <a:sym typeface="Libre Baskerville"/>
              </a:rPr>
              <a:t>Updated Features:</a:t>
            </a:r>
            <a:r>
              <a:rPr lang="en-US" sz="2300">
                <a:solidFill>
                  <a:schemeClr val="dk1"/>
                </a:solidFill>
                <a:latin typeface="Libre Baskerville"/>
                <a:ea typeface="Libre Baskerville"/>
                <a:cs typeface="Libre Baskerville"/>
                <a:sym typeface="Libre Baskerville"/>
              </a:rPr>
              <a:t> ['budget_log', 'revenue_log', 'runtime', 'vote_average', 'release_year', 'budget_runtime_interaction', 'month_sin', 'month_cos', 'day_sin', 'day_cos',  'vote_count_log', 'vote_count_avg_interaction', 'oscar_season']</a:t>
            </a:r>
            <a:endParaRPr sz="2300">
              <a:solidFill>
                <a:schemeClr val="dk1"/>
              </a:solidFill>
              <a:latin typeface="Libre Baskerville"/>
              <a:ea typeface="Libre Baskerville"/>
              <a:cs typeface="Libre Baskerville"/>
              <a:sym typeface="Libre Baskerville"/>
            </a:endParaRPr>
          </a:p>
          <a:p>
            <a:pPr marL="0" lvl="0" indent="0" algn="l" rtl="0">
              <a:lnSpc>
                <a:spcPct val="115000"/>
              </a:lnSpc>
              <a:spcBef>
                <a:spcPts val="0"/>
              </a:spcBef>
              <a:spcAft>
                <a:spcPts val="0"/>
              </a:spcAft>
              <a:buNone/>
            </a:pPr>
            <a:endParaRPr sz="1800">
              <a:solidFill>
                <a:schemeClr val="dk1"/>
              </a:solidFill>
              <a:latin typeface="Times New Roman"/>
              <a:ea typeface="Times New Roman"/>
              <a:cs typeface="Times New Roman"/>
              <a:sym typeface="Times New Roman"/>
            </a:endParaRPr>
          </a:p>
        </p:txBody>
      </p:sp>
      <p:pic>
        <p:nvPicPr>
          <p:cNvPr id="204" name="Google Shape;204;p25"/>
          <p:cNvPicPr preferRelativeResize="0"/>
          <p:nvPr/>
        </p:nvPicPr>
        <p:blipFill rotWithShape="1">
          <a:blip r:embed="rId4">
            <a:alphaModFix/>
          </a:blip>
          <a:srcRect l="4601" t="159" r="8093" b="149"/>
          <a:stretch/>
        </p:blipFill>
        <p:spPr>
          <a:xfrm>
            <a:off x="8029800" y="2268775"/>
            <a:ext cx="9990799" cy="7603275"/>
          </a:xfrm>
          <a:prstGeom prst="rect">
            <a:avLst/>
          </a:prstGeom>
          <a:noFill/>
          <a:ln w="38100" cap="flat" cmpd="dbl">
            <a:solidFill>
              <a:schemeClr val="dk2"/>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Shape 208"/>
        <p:cNvGrpSpPr/>
        <p:nvPr/>
      </p:nvGrpSpPr>
      <p:grpSpPr>
        <a:xfrm>
          <a:off x="0" y="0"/>
          <a:ext cx="0" cy="0"/>
          <a:chOff x="0" y="0"/>
          <a:chExt cx="0" cy="0"/>
        </a:xfrm>
      </p:grpSpPr>
      <p:pic>
        <p:nvPicPr>
          <p:cNvPr id="209" name="Google Shape;209;p26"/>
          <p:cNvPicPr preferRelativeResize="0"/>
          <p:nvPr/>
        </p:nvPicPr>
        <p:blipFill>
          <a:blip r:embed="rId3">
            <a:alphaModFix/>
          </a:blip>
          <a:stretch>
            <a:fillRect/>
          </a:stretch>
        </p:blipFill>
        <p:spPr>
          <a:xfrm>
            <a:off x="0" y="-1"/>
            <a:ext cx="18288000" cy="1797825"/>
          </a:xfrm>
          <a:prstGeom prst="rect">
            <a:avLst/>
          </a:prstGeom>
          <a:noFill/>
          <a:ln>
            <a:noFill/>
          </a:ln>
        </p:spPr>
      </p:pic>
      <p:sp>
        <p:nvSpPr>
          <p:cNvPr id="210" name="Google Shape;210;p26"/>
          <p:cNvSpPr txBox="1"/>
          <p:nvPr/>
        </p:nvSpPr>
        <p:spPr>
          <a:xfrm>
            <a:off x="1137275" y="237112"/>
            <a:ext cx="16230600" cy="13545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spAutoFit/>
          </a:bodyPr>
          <a:lstStyle/>
          <a:p>
            <a:pPr marL="0" marR="0" lvl="0" indent="0" algn="ctr" rtl="0">
              <a:lnSpc>
                <a:spcPct val="115002"/>
              </a:lnSpc>
              <a:spcBef>
                <a:spcPts val="0"/>
              </a:spcBef>
              <a:spcAft>
                <a:spcPts val="0"/>
              </a:spcAft>
              <a:buNone/>
            </a:pPr>
            <a:r>
              <a:rPr lang="en-US" sz="8800" b="1">
                <a:solidFill>
                  <a:srgbClr val="E4AF0D"/>
                </a:solidFill>
                <a:latin typeface="Libre Baskerville"/>
                <a:ea typeface="Libre Baskerville"/>
                <a:cs typeface="Libre Baskerville"/>
                <a:sym typeface="Libre Baskerville"/>
              </a:rPr>
              <a:t> Optimization One Output</a:t>
            </a:r>
            <a:endParaRPr sz="8800">
              <a:solidFill>
                <a:srgbClr val="E4AF0D"/>
              </a:solidFill>
              <a:latin typeface="Libre Baskerville"/>
              <a:ea typeface="Libre Baskerville"/>
              <a:cs typeface="Libre Baskerville"/>
              <a:sym typeface="Libre Baskerville"/>
            </a:endParaRPr>
          </a:p>
        </p:txBody>
      </p:sp>
      <p:sp>
        <p:nvSpPr>
          <p:cNvPr id="211" name="Google Shape;211;p26"/>
          <p:cNvSpPr txBox="1"/>
          <p:nvPr/>
        </p:nvSpPr>
        <p:spPr>
          <a:xfrm>
            <a:off x="443675" y="2126113"/>
            <a:ext cx="17617800" cy="65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b="1">
                <a:solidFill>
                  <a:schemeClr val="dk1"/>
                </a:solidFill>
                <a:latin typeface="Libre Baskerville"/>
                <a:ea typeface="Libre Baskerville"/>
                <a:cs typeface="Libre Baskerville"/>
                <a:sym typeface="Libre Baskerville"/>
              </a:rPr>
              <a:t>Root Mean Squared Error (RMSE):</a:t>
            </a:r>
            <a:r>
              <a:rPr lang="en-US" sz="2500">
                <a:solidFill>
                  <a:schemeClr val="dk1"/>
                </a:solidFill>
                <a:latin typeface="Libre Baskerville"/>
                <a:ea typeface="Libre Baskerville"/>
                <a:cs typeface="Libre Baskerville"/>
                <a:sym typeface="Libre Baskerville"/>
              </a:rPr>
              <a:t> </a:t>
            </a:r>
            <a:r>
              <a:rPr lang="en-US" sz="2500" b="1">
                <a:solidFill>
                  <a:schemeClr val="dk1"/>
                </a:solidFill>
                <a:highlight>
                  <a:srgbClr val="FFFF00"/>
                </a:highlight>
                <a:latin typeface="Libre Baskerville"/>
                <a:ea typeface="Libre Baskerville"/>
                <a:cs typeface="Libre Baskerville"/>
                <a:sym typeface="Libre Baskerville"/>
              </a:rPr>
              <a:t>0.3629</a:t>
            </a:r>
            <a:r>
              <a:rPr lang="en-US" sz="2500">
                <a:solidFill>
                  <a:schemeClr val="dk1"/>
                </a:solidFill>
                <a:latin typeface="Libre Baskerville"/>
                <a:ea typeface="Libre Baskerville"/>
                <a:cs typeface="Libre Baskerville"/>
                <a:sym typeface="Libre Baskerville"/>
              </a:rPr>
              <a:t>928041279302 		</a:t>
            </a:r>
            <a:r>
              <a:rPr lang="en-US" sz="2500" b="1">
                <a:solidFill>
                  <a:schemeClr val="dk1"/>
                </a:solidFill>
                <a:latin typeface="Libre Baskerville"/>
                <a:ea typeface="Libre Baskerville"/>
                <a:cs typeface="Libre Baskerville"/>
                <a:sym typeface="Libre Baskerville"/>
              </a:rPr>
              <a:t>New R-Squared:</a:t>
            </a:r>
            <a:r>
              <a:rPr lang="en-US" sz="2500">
                <a:solidFill>
                  <a:schemeClr val="dk1"/>
                </a:solidFill>
                <a:latin typeface="Libre Baskerville"/>
                <a:ea typeface="Libre Baskerville"/>
                <a:cs typeface="Libre Baskerville"/>
                <a:sym typeface="Libre Baskerville"/>
              </a:rPr>
              <a:t> </a:t>
            </a:r>
            <a:r>
              <a:rPr lang="en-US" sz="2500" b="1">
                <a:solidFill>
                  <a:schemeClr val="dk1"/>
                </a:solidFill>
                <a:highlight>
                  <a:srgbClr val="FFFF00"/>
                </a:highlight>
                <a:latin typeface="Libre Baskerville"/>
                <a:ea typeface="Libre Baskerville"/>
                <a:cs typeface="Libre Baskerville"/>
                <a:sym typeface="Libre Baskerville"/>
              </a:rPr>
              <a:t>0.8628</a:t>
            </a:r>
            <a:r>
              <a:rPr lang="en-US" sz="2500">
                <a:solidFill>
                  <a:schemeClr val="dk1"/>
                </a:solidFill>
                <a:latin typeface="Libre Baskerville"/>
                <a:ea typeface="Libre Baskerville"/>
                <a:cs typeface="Libre Baskerville"/>
                <a:sym typeface="Libre Baskerville"/>
              </a:rPr>
              <a:t>329893191401</a:t>
            </a:r>
            <a:endParaRPr sz="2500">
              <a:solidFill>
                <a:schemeClr val="dk1"/>
              </a:solidFill>
              <a:latin typeface="Libre Baskerville"/>
              <a:ea typeface="Libre Baskerville"/>
              <a:cs typeface="Libre Baskerville"/>
              <a:sym typeface="Libre Baskerville"/>
            </a:endParaRPr>
          </a:p>
        </p:txBody>
      </p:sp>
      <p:pic>
        <p:nvPicPr>
          <p:cNvPr id="212" name="Google Shape;212;p26"/>
          <p:cNvPicPr preferRelativeResize="0"/>
          <p:nvPr/>
        </p:nvPicPr>
        <p:blipFill>
          <a:blip r:embed="rId4">
            <a:alphaModFix/>
          </a:blip>
          <a:stretch>
            <a:fillRect/>
          </a:stretch>
        </p:blipFill>
        <p:spPr>
          <a:xfrm>
            <a:off x="8637925" y="2993400"/>
            <a:ext cx="9421474" cy="6665626"/>
          </a:xfrm>
          <a:prstGeom prst="rect">
            <a:avLst/>
          </a:prstGeom>
          <a:noFill/>
          <a:ln w="38100" cap="flat" cmpd="dbl">
            <a:solidFill>
              <a:schemeClr val="dk2"/>
            </a:solidFill>
            <a:prstDash val="solid"/>
            <a:round/>
            <a:headEnd type="none" w="sm" len="sm"/>
            <a:tailEnd type="none" w="sm" len="sm"/>
          </a:ln>
        </p:spPr>
      </p:pic>
      <p:pic>
        <p:nvPicPr>
          <p:cNvPr id="213" name="Google Shape;213;p26"/>
          <p:cNvPicPr preferRelativeResize="0"/>
          <p:nvPr/>
        </p:nvPicPr>
        <p:blipFill rotWithShape="1">
          <a:blip r:embed="rId5">
            <a:alphaModFix/>
          </a:blip>
          <a:srcRect t="5489" r="7952" b="4078"/>
          <a:stretch/>
        </p:blipFill>
        <p:spPr>
          <a:xfrm>
            <a:off x="383450" y="3730950"/>
            <a:ext cx="7306102" cy="5250425"/>
          </a:xfrm>
          <a:prstGeom prst="rect">
            <a:avLst/>
          </a:prstGeom>
          <a:noFill/>
          <a:ln w="38100" cap="flat" cmpd="dbl">
            <a:solidFill>
              <a:schemeClr val="dk2"/>
            </a:solidFill>
            <a:prstDash val="solid"/>
            <a:round/>
            <a:headEnd type="none" w="sm" len="sm"/>
            <a:tailEnd type="none" w="sm" len="sm"/>
          </a:ln>
        </p:spPr>
      </p:pic>
      <p:sp>
        <p:nvSpPr>
          <p:cNvPr id="214" name="Google Shape;214;p26"/>
          <p:cNvSpPr/>
          <p:nvPr/>
        </p:nvSpPr>
        <p:spPr>
          <a:xfrm>
            <a:off x="7103650" y="5837050"/>
            <a:ext cx="1465200" cy="612900"/>
          </a:xfrm>
          <a:prstGeom prst="stripedRightArrow">
            <a:avLst>
              <a:gd name="adj1" fmla="val 50000"/>
              <a:gd name="adj2" fmla="val 50000"/>
            </a:avLst>
          </a:prstGeom>
          <a:solidFill>
            <a:srgbClr val="6796E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Shape 218"/>
        <p:cNvGrpSpPr/>
        <p:nvPr/>
      </p:nvGrpSpPr>
      <p:grpSpPr>
        <a:xfrm>
          <a:off x="0" y="0"/>
          <a:ext cx="0" cy="0"/>
          <a:chOff x="0" y="0"/>
          <a:chExt cx="0" cy="0"/>
        </a:xfrm>
      </p:grpSpPr>
      <p:pic>
        <p:nvPicPr>
          <p:cNvPr id="219" name="Google Shape;219;p27"/>
          <p:cNvPicPr preferRelativeResize="0"/>
          <p:nvPr/>
        </p:nvPicPr>
        <p:blipFill>
          <a:blip r:embed="rId3">
            <a:alphaModFix/>
          </a:blip>
          <a:stretch>
            <a:fillRect/>
          </a:stretch>
        </p:blipFill>
        <p:spPr>
          <a:xfrm>
            <a:off x="0" y="-2"/>
            <a:ext cx="18288000" cy="1597725"/>
          </a:xfrm>
          <a:prstGeom prst="rect">
            <a:avLst/>
          </a:prstGeom>
          <a:noFill/>
          <a:ln>
            <a:noFill/>
          </a:ln>
        </p:spPr>
      </p:pic>
      <p:sp>
        <p:nvSpPr>
          <p:cNvPr id="220" name="Google Shape;220;p27"/>
          <p:cNvSpPr txBox="1"/>
          <p:nvPr/>
        </p:nvSpPr>
        <p:spPr>
          <a:xfrm>
            <a:off x="1300125" y="237112"/>
            <a:ext cx="16230600" cy="11235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spAutoFit/>
          </a:bodyPr>
          <a:lstStyle/>
          <a:p>
            <a:pPr marL="0" marR="0" lvl="0" indent="0" algn="l" rtl="0">
              <a:lnSpc>
                <a:spcPct val="115002"/>
              </a:lnSpc>
              <a:spcBef>
                <a:spcPts val="0"/>
              </a:spcBef>
              <a:spcAft>
                <a:spcPts val="0"/>
              </a:spcAft>
              <a:buNone/>
            </a:pPr>
            <a:r>
              <a:rPr lang="en-US" sz="7300" b="1">
                <a:solidFill>
                  <a:srgbClr val="E4AF0D"/>
                </a:solidFill>
                <a:latin typeface="Times New Roman"/>
                <a:ea typeface="Times New Roman"/>
                <a:cs typeface="Times New Roman"/>
                <a:sym typeface="Times New Roman"/>
              </a:rPr>
              <a:t> </a:t>
            </a:r>
            <a:r>
              <a:rPr lang="en-US" sz="6200" b="1">
                <a:solidFill>
                  <a:srgbClr val="E4AF0D"/>
                </a:solidFill>
                <a:latin typeface="Libre Baskerville"/>
                <a:ea typeface="Libre Baskerville"/>
                <a:cs typeface="Libre Baskerville"/>
                <a:sym typeface="Libre Baskerville"/>
              </a:rPr>
              <a:t>Optimization Two: One-Hot Encoding</a:t>
            </a:r>
            <a:endParaRPr sz="5600">
              <a:solidFill>
                <a:srgbClr val="E4AF0D"/>
              </a:solidFill>
              <a:latin typeface="Libre Baskerville"/>
              <a:ea typeface="Libre Baskerville"/>
              <a:cs typeface="Libre Baskerville"/>
              <a:sym typeface="Libre Baskerville"/>
            </a:endParaRPr>
          </a:p>
        </p:txBody>
      </p:sp>
      <p:sp>
        <p:nvSpPr>
          <p:cNvPr id="221" name="Google Shape;221;p27"/>
          <p:cNvSpPr txBox="1"/>
          <p:nvPr/>
        </p:nvSpPr>
        <p:spPr>
          <a:xfrm>
            <a:off x="377550" y="1771752"/>
            <a:ext cx="17532900" cy="15978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2100" b="1">
                <a:solidFill>
                  <a:schemeClr val="dk1"/>
                </a:solidFill>
                <a:latin typeface="Libre Baskerville"/>
                <a:ea typeface="Libre Baskerville"/>
                <a:cs typeface="Libre Baskerville"/>
                <a:sym typeface="Libre Baskerville"/>
              </a:rPr>
              <a:t>One-hot encoding to ‘genres’ and ‘award’ columns 			      Updated Features:</a:t>
            </a:r>
            <a:r>
              <a:rPr lang="en-US" sz="2100">
                <a:solidFill>
                  <a:schemeClr val="dk1"/>
                </a:solidFill>
                <a:latin typeface="Libre Baskerville"/>
                <a:ea typeface="Libre Baskerville"/>
                <a:cs typeface="Libre Baskerville"/>
                <a:sym typeface="Libre Baskerville"/>
              </a:rPr>
              <a:t> optimized one features + encoded_columns</a:t>
            </a:r>
            <a:endParaRPr sz="2100">
              <a:solidFill>
                <a:schemeClr val="dk1"/>
              </a:solidFill>
              <a:latin typeface="Libre Baskerville"/>
              <a:ea typeface="Libre Baskerville"/>
              <a:cs typeface="Libre Baskerville"/>
              <a:sym typeface="Libre Baskerville"/>
            </a:endParaRPr>
          </a:p>
          <a:p>
            <a:pPr marL="0" lvl="0" indent="0" algn="just" rtl="0">
              <a:lnSpc>
                <a:spcPct val="150000"/>
              </a:lnSpc>
              <a:spcBef>
                <a:spcPts val="0"/>
              </a:spcBef>
              <a:spcAft>
                <a:spcPts val="0"/>
              </a:spcAft>
              <a:buNone/>
            </a:pPr>
            <a:r>
              <a:rPr lang="en-US" sz="2100" b="1">
                <a:solidFill>
                  <a:schemeClr val="dk1"/>
                </a:solidFill>
                <a:latin typeface="Libre Baskerville"/>
                <a:ea typeface="Libre Baskerville"/>
                <a:cs typeface="Libre Baskerville"/>
                <a:sym typeface="Libre Baskerville"/>
              </a:rPr>
              <a:t>Root Mean Squared Error (RMSE):</a:t>
            </a:r>
            <a:r>
              <a:rPr lang="en-US" sz="2100">
                <a:solidFill>
                  <a:schemeClr val="dk1"/>
                </a:solidFill>
                <a:latin typeface="Libre Baskerville"/>
                <a:ea typeface="Libre Baskerville"/>
                <a:cs typeface="Libre Baskerville"/>
                <a:sym typeface="Libre Baskerville"/>
              </a:rPr>
              <a:t> </a:t>
            </a:r>
            <a:r>
              <a:rPr lang="en-US" sz="2100" b="1">
                <a:solidFill>
                  <a:schemeClr val="dk1"/>
                </a:solidFill>
                <a:highlight>
                  <a:srgbClr val="FFFF00"/>
                </a:highlight>
                <a:latin typeface="Libre Baskerville"/>
                <a:ea typeface="Libre Baskerville"/>
                <a:cs typeface="Libre Baskerville"/>
                <a:sym typeface="Libre Baskerville"/>
              </a:rPr>
              <a:t>0.6055</a:t>
            </a:r>
            <a:r>
              <a:rPr lang="en-US" sz="2100">
                <a:solidFill>
                  <a:schemeClr val="dk1"/>
                </a:solidFill>
                <a:latin typeface="Libre Baskerville"/>
                <a:ea typeface="Libre Baskerville"/>
                <a:cs typeface="Libre Baskerville"/>
                <a:sym typeface="Libre Baskerville"/>
              </a:rPr>
              <a:t>005301511441			</a:t>
            </a:r>
            <a:r>
              <a:rPr lang="en-US" sz="2100" b="1">
                <a:solidFill>
                  <a:schemeClr val="dk1"/>
                </a:solidFill>
                <a:latin typeface="Libre Baskerville"/>
                <a:ea typeface="Libre Baskerville"/>
                <a:cs typeface="Libre Baskerville"/>
                <a:sym typeface="Libre Baskerville"/>
              </a:rPr>
              <a:t>R-Squared (R²): </a:t>
            </a:r>
            <a:r>
              <a:rPr lang="en-US" sz="2100" b="1">
                <a:solidFill>
                  <a:schemeClr val="dk1"/>
                </a:solidFill>
                <a:highlight>
                  <a:srgbClr val="FFFF00"/>
                </a:highlight>
                <a:latin typeface="Libre Baskerville"/>
                <a:ea typeface="Libre Baskerville"/>
                <a:cs typeface="Libre Baskerville"/>
                <a:sym typeface="Libre Baskerville"/>
              </a:rPr>
              <a:t>0.8659</a:t>
            </a:r>
            <a:r>
              <a:rPr lang="en-US" sz="2100">
                <a:solidFill>
                  <a:schemeClr val="dk1"/>
                </a:solidFill>
                <a:latin typeface="Libre Baskerville"/>
                <a:ea typeface="Libre Baskerville"/>
                <a:cs typeface="Libre Baskerville"/>
                <a:sym typeface="Libre Baskerville"/>
              </a:rPr>
              <a:t>762242238038</a:t>
            </a:r>
            <a:endParaRPr sz="2100">
              <a:solidFill>
                <a:schemeClr val="dk1"/>
              </a:solidFill>
              <a:latin typeface="Libre Baskerville"/>
              <a:ea typeface="Libre Baskerville"/>
              <a:cs typeface="Libre Baskerville"/>
              <a:sym typeface="Libre Baskerville"/>
            </a:endParaRPr>
          </a:p>
        </p:txBody>
      </p:sp>
      <p:pic>
        <p:nvPicPr>
          <p:cNvPr id="222" name="Google Shape;222;p27"/>
          <p:cNvPicPr preferRelativeResize="0"/>
          <p:nvPr/>
        </p:nvPicPr>
        <p:blipFill>
          <a:blip r:embed="rId4">
            <a:alphaModFix/>
          </a:blip>
          <a:stretch>
            <a:fillRect/>
          </a:stretch>
        </p:blipFill>
        <p:spPr>
          <a:xfrm>
            <a:off x="8720425" y="3345450"/>
            <a:ext cx="9338976" cy="6607200"/>
          </a:xfrm>
          <a:prstGeom prst="rect">
            <a:avLst/>
          </a:prstGeom>
          <a:noFill/>
          <a:ln w="38100" cap="flat" cmpd="dbl">
            <a:solidFill>
              <a:schemeClr val="dk2"/>
            </a:solidFill>
            <a:prstDash val="solid"/>
            <a:round/>
            <a:headEnd type="none" w="sm" len="sm"/>
            <a:tailEnd type="none" w="sm" len="sm"/>
          </a:ln>
        </p:spPr>
      </p:pic>
      <p:pic>
        <p:nvPicPr>
          <p:cNvPr id="223" name="Google Shape;223;p27"/>
          <p:cNvPicPr preferRelativeResize="0"/>
          <p:nvPr/>
        </p:nvPicPr>
        <p:blipFill rotWithShape="1">
          <a:blip r:embed="rId5">
            <a:alphaModFix/>
          </a:blip>
          <a:srcRect t="159" b="149"/>
          <a:stretch/>
        </p:blipFill>
        <p:spPr>
          <a:xfrm>
            <a:off x="301350" y="4077050"/>
            <a:ext cx="7672202" cy="5097599"/>
          </a:xfrm>
          <a:prstGeom prst="rect">
            <a:avLst/>
          </a:prstGeom>
          <a:noFill/>
          <a:ln w="38100" cap="flat" cmpd="dbl">
            <a:solidFill>
              <a:schemeClr val="dk2"/>
            </a:solidFill>
            <a:prstDash val="solid"/>
            <a:round/>
            <a:headEnd type="none" w="sm" len="sm"/>
            <a:tailEnd type="none" w="sm" len="sm"/>
          </a:ln>
        </p:spPr>
      </p:pic>
      <p:sp>
        <p:nvSpPr>
          <p:cNvPr id="224" name="Google Shape;224;p27"/>
          <p:cNvSpPr/>
          <p:nvPr/>
        </p:nvSpPr>
        <p:spPr>
          <a:xfrm>
            <a:off x="7179850" y="6294250"/>
            <a:ext cx="1465200" cy="612900"/>
          </a:xfrm>
          <a:prstGeom prst="stripedRightArrow">
            <a:avLst>
              <a:gd name="adj1" fmla="val 50000"/>
              <a:gd name="adj2" fmla="val 50000"/>
            </a:avLst>
          </a:prstGeom>
          <a:solidFill>
            <a:srgbClr val="6796E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Shape 228"/>
        <p:cNvGrpSpPr/>
        <p:nvPr/>
      </p:nvGrpSpPr>
      <p:grpSpPr>
        <a:xfrm>
          <a:off x="0" y="0"/>
          <a:ext cx="0" cy="0"/>
          <a:chOff x="0" y="0"/>
          <a:chExt cx="0" cy="0"/>
        </a:xfrm>
      </p:grpSpPr>
      <p:pic>
        <p:nvPicPr>
          <p:cNvPr id="229" name="Google Shape;229;p28"/>
          <p:cNvPicPr preferRelativeResize="0"/>
          <p:nvPr/>
        </p:nvPicPr>
        <p:blipFill rotWithShape="1">
          <a:blip r:embed="rId3">
            <a:alphaModFix/>
          </a:blip>
          <a:srcRect b="28083"/>
          <a:stretch/>
        </p:blipFill>
        <p:spPr>
          <a:xfrm>
            <a:off x="0" y="-1"/>
            <a:ext cx="18288000" cy="1862425"/>
          </a:xfrm>
          <a:prstGeom prst="rect">
            <a:avLst/>
          </a:prstGeom>
          <a:noFill/>
          <a:ln>
            <a:noFill/>
          </a:ln>
        </p:spPr>
      </p:pic>
      <p:sp>
        <p:nvSpPr>
          <p:cNvPr id="230" name="Google Shape;230;p28"/>
          <p:cNvSpPr txBox="1"/>
          <p:nvPr/>
        </p:nvSpPr>
        <p:spPr>
          <a:xfrm>
            <a:off x="1028700" y="285075"/>
            <a:ext cx="16230600" cy="11082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spAutoFit/>
          </a:bodyPr>
          <a:lstStyle/>
          <a:p>
            <a:pPr marL="0" marR="0" lvl="0" indent="0" algn="ctr" rtl="0">
              <a:lnSpc>
                <a:spcPct val="115002"/>
              </a:lnSpc>
              <a:spcBef>
                <a:spcPts val="0"/>
              </a:spcBef>
              <a:spcAft>
                <a:spcPts val="0"/>
              </a:spcAft>
              <a:buNone/>
            </a:pPr>
            <a:r>
              <a:rPr lang="en-US" sz="7200" b="1">
                <a:solidFill>
                  <a:srgbClr val="E4AF0D"/>
                </a:solidFill>
                <a:latin typeface="Libre Baskerville"/>
                <a:ea typeface="Libre Baskerville"/>
                <a:cs typeface="Libre Baskerville"/>
                <a:sym typeface="Libre Baskerville"/>
              </a:rPr>
              <a:t>Optimized Residual Distribution </a:t>
            </a:r>
            <a:endParaRPr sz="7200">
              <a:solidFill>
                <a:srgbClr val="E4AF0D"/>
              </a:solidFill>
              <a:latin typeface="Libre Baskerville"/>
              <a:ea typeface="Libre Baskerville"/>
              <a:cs typeface="Libre Baskerville"/>
              <a:sym typeface="Libre Baskerville"/>
            </a:endParaRPr>
          </a:p>
        </p:txBody>
      </p:sp>
      <p:pic>
        <p:nvPicPr>
          <p:cNvPr id="231" name="Google Shape;231;p28"/>
          <p:cNvPicPr preferRelativeResize="0"/>
          <p:nvPr/>
        </p:nvPicPr>
        <p:blipFill>
          <a:blip r:embed="rId4">
            <a:alphaModFix/>
          </a:blip>
          <a:stretch>
            <a:fillRect/>
          </a:stretch>
        </p:blipFill>
        <p:spPr>
          <a:xfrm>
            <a:off x="6989525" y="2198650"/>
            <a:ext cx="10879376" cy="7506350"/>
          </a:xfrm>
          <a:prstGeom prst="rect">
            <a:avLst/>
          </a:prstGeom>
          <a:noFill/>
          <a:ln w="38100" cap="flat" cmpd="dbl">
            <a:solidFill>
              <a:schemeClr val="dk2"/>
            </a:solidFill>
            <a:prstDash val="solid"/>
            <a:round/>
            <a:headEnd type="none" w="sm" len="sm"/>
            <a:tailEnd type="none" w="sm" len="sm"/>
          </a:ln>
        </p:spPr>
      </p:pic>
      <p:sp>
        <p:nvSpPr>
          <p:cNvPr id="232" name="Google Shape;232;p28"/>
          <p:cNvSpPr txBox="1"/>
          <p:nvPr/>
        </p:nvSpPr>
        <p:spPr>
          <a:xfrm>
            <a:off x="165500" y="2383700"/>
            <a:ext cx="6275400" cy="697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US" sz="1800">
                <a:solidFill>
                  <a:schemeClr val="dk1"/>
                </a:solidFill>
                <a:latin typeface="Libre Baskerville"/>
                <a:ea typeface="Libre Baskerville"/>
                <a:cs typeface="Libre Baskerville"/>
                <a:sym typeface="Libre Baskerville"/>
              </a:rPr>
              <a:t>Key Observations:</a:t>
            </a:r>
            <a:endParaRPr sz="1800">
              <a:solidFill>
                <a:schemeClr val="dk1"/>
              </a:solidFill>
              <a:latin typeface="Libre Baskerville"/>
              <a:ea typeface="Libre Baskerville"/>
              <a:cs typeface="Libre Baskerville"/>
              <a:sym typeface="Libre Baskerville"/>
            </a:endParaRPr>
          </a:p>
          <a:p>
            <a:pPr marL="457200" lvl="0" indent="-342900" algn="l" rtl="0">
              <a:lnSpc>
                <a:spcPct val="115000"/>
              </a:lnSpc>
              <a:spcBef>
                <a:spcPts val="1200"/>
              </a:spcBef>
              <a:spcAft>
                <a:spcPts val="0"/>
              </a:spcAft>
              <a:buClr>
                <a:schemeClr val="dk1"/>
              </a:buClr>
              <a:buSzPts val="1800"/>
              <a:buChar char="●"/>
            </a:pPr>
            <a:r>
              <a:rPr lang="en-US" sz="1800">
                <a:solidFill>
                  <a:schemeClr val="dk1"/>
                </a:solidFill>
                <a:latin typeface="Libre Baskerville"/>
                <a:ea typeface="Libre Baskerville"/>
                <a:cs typeface="Libre Baskerville"/>
                <a:sym typeface="Libre Baskerville"/>
              </a:rPr>
              <a:t>Skewness: The distribution is slightly right-skewed.</a:t>
            </a:r>
            <a:endParaRPr sz="1800">
              <a:solidFill>
                <a:schemeClr val="dk1"/>
              </a:solidFill>
              <a:latin typeface="Libre Baskerville"/>
              <a:ea typeface="Libre Baskerville"/>
              <a:cs typeface="Libre Baskerville"/>
              <a:sym typeface="Libre Baskerville"/>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latin typeface="Libre Baskerville"/>
                <a:ea typeface="Libre Baskerville"/>
                <a:cs typeface="Libre Baskerville"/>
                <a:sym typeface="Libre Baskerville"/>
              </a:rPr>
              <a:t>Outliers: There are a few outliers present, suggesting that the model might have struggled to accurately predict some data points.</a:t>
            </a:r>
            <a:endParaRPr sz="1800">
              <a:solidFill>
                <a:schemeClr val="dk1"/>
              </a:solidFill>
              <a:latin typeface="Libre Baskerville"/>
              <a:ea typeface="Libre Baskerville"/>
              <a:cs typeface="Libre Baskerville"/>
              <a:sym typeface="Libre Baskerville"/>
            </a:endParaRPr>
          </a:p>
          <a:p>
            <a:pPr marL="457200" lvl="0" indent="-342900" algn="l" rtl="0">
              <a:lnSpc>
                <a:spcPct val="115000"/>
              </a:lnSpc>
              <a:spcBef>
                <a:spcPts val="0"/>
              </a:spcBef>
              <a:spcAft>
                <a:spcPts val="0"/>
              </a:spcAft>
              <a:buClr>
                <a:schemeClr val="dk1"/>
              </a:buClr>
              <a:buSzPts val="1800"/>
              <a:buChar char="●"/>
            </a:pPr>
            <a:r>
              <a:rPr lang="en-US" sz="1800">
                <a:solidFill>
                  <a:schemeClr val="dk1"/>
                </a:solidFill>
                <a:latin typeface="Libre Baskerville"/>
                <a:ea typeface="Libre Baskerville"/>
                <a:cs typeface="Libre Baskerville"/>
                <a:sym typeface="Libre Baskerville"/>
              </a:rPr>
              <a:t>Clustering around 0: A significant cluster of predictions close to 0, indicating that the model's predictions are generally accurate for many data points.</a:t>
            </a:r>
            <a:endParaRPr sz="1800">
              <a:solidFill>
                <a:schemeClr val="dk1"/>
              </a:solidFill>
              <a:latin typeface="Libre Baskerville"/>
              <a:ea typeface="Libre Baskerville"/>
              <a:cs typeface="Libre Baskerville"/>
              <a:sym typeface="Libre Baskerville"/>
            </a:endParaRPr>
          </a:p>
          <a:p>
            <a:pPr marL="0" lvl="0" indent="0" algn="l" rtl="0">
              <a:lnSpc>
                <a:spcPct val="115000"/>
              </a:lnSpc>
              <a:spcBef>
                <a:spcPts val="1200"/>
              </a:spcBef>
              <a:spcAft>
                <a:spcPts val="0"/>
              </a:spcAft>
              <a:buNone/>
            </a:pPr>
            <a:r>
              <a:rPr lang="en-US" sz="1800">
                <a:solidFill>
                  <a:schemeClr val="dk1"/>
                </a:solidFill>
                <a:latin typeface="Libre Baskerville"/>
                <a:ea typeface="Libre Baskerville"/>
                <a:cs typeface="Libre Baskerville"/>
                <a:sym typeface="Libre Baskerville"/>
              </a:rPr>
              <a:t>Overall Assessment:</a:t>
            </a:r>
            <a:endParaRPr sz="1800">
              <a:solidFill>
                <a:schemeClr val="dk1"/>
              </a:solidFill>
              <a:latin typeface="Libre Baskerville"/>
              <a:ea typeface="Libre Baskerville"/>
              <a:cs typeface="Libre Baskerville"/>
              <a:sym typeface="Libre Baskerville"/>
            </a:endParaRPr>
          </a:p>
          <a:p>
            <a:pPr marL="0" lvl="0" indent="0" algn="l" rtl="0">
              <a:lnSpc>
                <a:spcPct val="115000"/>
              </a:lnSpc>
              <a:spcBef>
                <a:spcPts val="1200"/>
              </a:spcBef>
              <a:spcAft>
                <a:spcPts val="0"/>
              </a:spcAft>
              <a:buNone/>
            </a:pPr>
            <a:r>
              <a:rPr lang="en-US" sz="1800">
                <a:solidFill>
                  <a:schemeClr val="dk1"/>
                </a:solidFill>
                <a:latin typeface="Libre Baskerville"/>
                <a:ea typeface="Libre Baskerville"/>
                <a:cs typeface="Libre Baskerville"/>
                <a:sym typeface="Libre Baskerville"/>
              </a:rPr>
              <a:t>While the model shows reasonable performance, the presence of skewness and outliers suggests that there might be room for improvement. Further investigation into the data, feature engineering, or model selection could help address these issues and enhance the model's accuracy.</a:t>
            </a:r>
            <a:endParaRPr sz="1800">
              <a:solidFill>
                <a:schemeClr val="dk1"/>
              </a:solidFill>
              <a:latin typeface="Libre Baskerville"/>
              <a:ea typeface="Libre Baskerville"/>
              <a:cs typeface="Libre Baskerville"/>
              <a:sym typeface="Libre Baskerville"/>
            </a:endParaRPr>
          </a:p>
          <a:p>
            <a:pPr marL="0" lvl="0" indent="0" algn="l" rtl="0">
              <a:lnSpc>
                <a:spcPct val="115000"/>
              </a:lnSpc>
              <a:spcBef>
                <a:spcPts val="1200"/>
              </a:spcBef>
              <a:spcAft>
                <a:spcPts val="0"/>
              </a:spcAft>
              <a:buNone/>
            </a:pPr>
            <a:endParaRPr sz="1800">
              <a:solidFill>
                <a:schemeClr val="dk1"/>
              </a:solidFill>
              <a:latin typeface="Libre Baskerville"/>
              <a:ea typeface="Libre Baskerville"/>
              <a:cs typeface="Libre Baskerville"/>
              <a:sym typeface="Libre Baskerville"/>
            </a:endParaRPr>
          </a:p>
          <a:p>
            <a:pPr marL="0" lvl="0" indent="0" algn="l" rtl="0">
              <a:lnSpc>
                <a:spcPct val="115000"/>
              </a:lnSpc>
              <a:spcBef>
                <a:spcPts val="1200"/>
              </a:spcBef>
              <a:spcAft>
                <a:spcPts val="0"/>
              </a:spcAft>
              <a:buNone/>
            </a:pPr>
            <a:endParaRPr sz="1300">
              <a:solidFill>
                <a:schemeClr val="dk1"/>
              </a:solidFill>
              <a:highlight>
                <a:srgbClr val="F8F4F2"/>
              </a:highlight>
              <a:latin typeface="Libre Baskerville"/>
              <a:ea typeface="Libre Baskerville"/>
              <a:cs typeface="Libre Baskerville"/>
              <a:sym typeface="Libre Baskerville"/>
            </a:endParaRPr>
          </a:p>
          <a:p>
            <a:pPr marL="0" lvl="0" indent="0" algn="l" rtl="0">
              <a:lnSpc>
                <a:spcPct val="115000"/>
              </a:lnSpc>
              <a:spcBef>
                <a:spcPts val="1200"/>
              </a:spcBef>
              <a:spcAft>
                <a:spcPts val="0"/>
              </a:spcAft>
              <a:buNone/>
            </a:pPr>
            <a:endParaRPr sz="1300">
              <a:solidFill>
                <a:schemeClr val="dk1"/>
              </a:solidFill>
              <a:highlight>
                <a:srgbClr val="F8F4F2"/>
              </a:highlight>
              <a:latin typeface="Libre Baskerville"/>
              <a:ea typeface="Libre Baskerville"/>
              <a:cs typeface="Libre Baskerville"/>
              <a:sym typeface="Libre Baskerville"/>
            </a:endParaRPr>
          </a:p>
          <a:p>
            <a:pPr marL="0" lvl="0" indent="0" algn="l" rtl="0">
              <a:lnSpc>
                <a:spcPct val="115000"/>
              </a:lnSpc>
              <a:spcBef>
                <a:spcPts val="1200"/>
              </a:spcBef>
              <a:spcAft>
                <a:spcPts val="1200"/>
              </a:spcAft>
              <a:buNone/>
            </a:pPr>
            <a:endParaRPr sz="1300">
              <a:solidFill>
                <a:schemeClr val="dk1"/>
              </a:solidFill>
              <a:highlight>
                <a:srgbClr val="F8F4F2"/>
              </a:highlight>
              <a:latin typeface="Libre Baskerville"/>
              <a:ea typeface="Libre Baskerville"/>
              <a:cs typeface="Libre Baskerville"/>
              <a:sym typeface="Libre Baskervill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Shape 236"/>
        <p:cNvGrpSpPr/>
        <p:nvPr/>
      </p:nvGrpSpPr>
      <p:grpSpPr>
        <a:xfrm>
          <a:off x="0" y="0"/>
          <a:ext cx="0" cy="0"/>
          <a:chOff x="0" y="0"/>
          <a:chExt cx="0" cy="0"/>
        </a:xfrm>
      </p:grpSpPr>
      <p:pic>
        <p:nvPicPr>
          <p:cNvPr id="237" name="Google Shape;237;p29"/>
          <p:cNvPicPr preferRelativeResize="0"/>
          <p:nvPr/>
        </p:nvPicPr>
        <p:blipFill rotWithShape="1">
          <a:blip r:embed="rId3">
            <a:alphaModFix/>
          </a:blip>
          <a:srcRect b="32573"/>
          <a:stretch/>
        </p:blipFill>
        <p:spPr>
          <a:xfrm>
            <a:off x="0" y="-2"/>
            <a:ext cx="18288000" cy="1746025"/>
          </a:xfrm>
          <a:prstGeom prst="rect">
            <a:avLst/>
          </a:prstGeom>
          <a:noFill/>
          <a:ln>
            <a:noFill/>
          </a:ln>
        </p:spPr>
      </p:pic>
      <p:sp>
        <p:nvSpPr>
          <p:cNvPr id="238" name="Google Shape;238;p29"/>
          <p:cNvSpPr txBox="1"/>
          <p:nvPr/>
        </p:nvSpPr>
        <p:spPr>
          <a:xfrm>
            <a:off x="231300" y="411013"/>
            <a:ext cx="17825400" cy="9240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noAutofit/>
          </a:bodyPr>
          <a:lstStyle/>
          <a:p>
            <a:pPr marL="0" marR="0" lvl="0" indent="0" algn="ctr" rtl="0">
              <a:lnSpc>
                <a:spcPct val="115002"/>
              </a:lnSpc>
              <a:spcBef>
                <a:spcPts val="0"/>
              </a:spcBef>
              <a:spcAft>
                <a:spcPts val="0"/>
              </a:spcAft>
              <a:buClr>
                <a:srgbClr val="000000"/>
              </a:buClr>
              <a:buFont typeface="Arial"/>
              <a:buNone/>
            </a:pPr>
            <a:r>
              <a:rPr lang="en-US" sz="3800" b="1">
                <a:solidFill>
                  <a:srgbClr val="E4AF0D"/>
                </a:solidFill>
                <a:latin typeface="Libre Baskerville"/>
                <a:ea typeface="Libre Baskerville"/>
                <a:cs typeface="Libre Baskerville"/>
                <a:sym typeface="Libre Baskerville"/>
              </a:rPr>
              <a:t>R-squared Results Based on Random</a:t>
            </a:r>
            <a:r>
              <a:rPr lang="en-US" sz="3800" b="1">
                <a:solidFill>
                  <a:srgbClr val="E4AF0D"/>
                </a:solidFill>
                <a:highlight>
                  <a:srgbClr val="1F1F1F"/>
                </a:highlight>
                <a:latin typeface="Libre Baskerville"/>
                <a:ea typeface="Libre Baskerville"/>
                <a:cs typeface="Libre Baskerville"/>
                <a:sym typeface="Libre Baskerville"/>
              </a:rPr>
              <a:t> </a:t>
            </a:r>
            <a:r>
              <a:rPr lang="en-US" sz="3800" b="1">
                <a:solidFill>
                  <a:srgbClr val="E4AF0D"/>
                </a:solidFill>
                <a:latin typeface="Libre Baskerville"/>
                <a:ea typeface="Libre Baskerville"/>
                <a:cs typeface="Libre Baskerville"/>
                <a:sym typeface="Libre Baskerville"/>
              </a:rPr>
              <a:t>Forest Optimization Techniques </a:t>
            </a:r>
            <a:r>
              <a:rPr lang="en-US" sz="2500" b="1">
                <a:solidFill>
                  <a:srgbClr val="F1BC19"/>
                </a:solidFill>
                <a:latin typeface="Libre Baskerville"/>
                <a:ea typeface="Libre Baskerville"/>
                <a:cs typeface="Libre Baskerville"/>
                <a:sym typeface="Libre Baskerville"/>
              </a:rPr>
              <a:t> </a:t>
            </a:r>
            <a:endParaRPr sz="2500">
              <a:solidFill>
                <a:srgbClr val="F1BC19"/>
              </a:solidFill>
              <a:latin typeface="Libre Baskerville"/>
              <a:ea typeface="Libre Baskerville"/>
              <a:cs typeface="Libre Baskerville"/>
              <a:sym typeface="Libre Baskerville"/>
            </a:endParaRPr>
          </a:p>
        </p:txBody>
      </p:sp>
      <p:sp>
        <p:nvSpPr>
          <p:cNvPr id="239" name="Google Shape;239;p29"/>
          <p:cNvSpPr txBox="1"/>
          <p:nvPr/>
        </p:nvSpPr>
        <p:spPr>
          <a:xfrm>
            <a:off x="193075" y="2012500"/>
            <a:ext cx="7756200" cy="779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900"/>
              </a:spcBef>
              <a:spcAft>
                <a:spcPts val="0"/>
              </a:spcAft>
              <a:buClr>
                <a:schemeClr val="dk1"/>
              </a:buClr>
              <a:buSzPts val="1100"/>
              <a:buFont typeface="Arial"/>
              <a:buNone/>
            </a:pPr>
            <a:endParaRPr sz="1600">
              <a:solidFill>
                <a:schemeClr val="dk1"/>
              </a:solidFill>
              <a:latin typeface="Libre Baskerville"/>
              <a:ea typeface="Libre Baskerville"/>
              <a:cs typeface="Libre Baskerville"/>
              <a:sym typeface="Libre Baskerville"/>
            </a:endParaRPr>
          </a:p>
          <a:p>
            <a:pPr marL="0" lvl="0" indent="0" algn="l" rtl="0">
              <a:lnSpc>
                <a:spcPct val="115000"/>
              </a:lnSpc>
              <a:spcBef>
                <a:spcPts val="900"/>
              </a:spcBef>
              <a:spcAft>
                <a:spcPts val="0"/>
              </a:spcAft>
              <a:buClr>
                <a:schemeClr val="dk1"/>
              </a:buClr>
              <a:buSzPts val="1100"/>
              <a:buFont typeface="Arial"/>
              <a:buNone/>
            </a:pPr>
            <a:r>
              <a:rPr lang="en-US" sz="1800">
                <a:solidFill>
                  <a:schemeClr val="dk1"/>
                </a:solidFill>
                <a:latin typeface="Libre Baskerville"/>
                <a:ea typeface="Libre Baskerville"/>
                <a:cs typeface="Libre Baskerville"/>
                <a:sym typeface="Libre Baskerville"/>
              </a:rPr>
              <a:t>1. Baseline Model</a:t>
            </a:r>
            <a:endParaRPr sz="1800">
              <a:solidFill>
                <a:schemeClr val="dk1"/>
              </a:solidFill>
              <a:latin typeface="Libre Baskerville"/>
              <a:ea typeface="Libre Baskerville"/>
              <a:cs typeface="Libre Baskerville"/>
              <a:sym typeface="Libre Baskerville"/>
            </a:endParaRPr>
          </a:p>
          <a:p>
            <a:pPr marL="457200" lvl="0" indent="-342900" algn="l" rtl="0">
              <a:lnSpc>
                <a:spcPct val="115000"/>
              </a:lnSpc>
              <a:spcBef>
                <a:spcPts val="900"/>
              </a:spcBef>
              <a:spcAft>
                <a:spcPts val="0"/>
              </a:spcAft>
              <a:buClr>
                <a:schemeClr val="dk1"/>
              </a:buClr>
              <a:buSzPts val="1800"/>
              <a:buFont typeface="Libre Baskerville"/>
              <a:buChar char="●"/>
            </a:pPr>
            <a:r>
              <a:rPr lang="en-US" sz="1800">
                <a:solidFill>
                  <a:schemeClr val="dk1"/>
                </a:solidFill>
                <a:latin typeface="Libre Baskerville"/>
                <a:ea typeface="Libre Baskerville"/>
                <a:cs typeface="Libre Baskerville"/>
                <a:sym typeface="Libre Baskerville"/>
              </a:rPr>
              <a:t>Techniques: Log Transformation, Encoding (One-hot or Label), Cyclical Transformation, Interaction Terms</a:t>
            </a:r>
            <a:endParaRPr sz="1800">
              <a:solidFill>
                <a:schemeClr val="dk1"/>
              </a:solidFill>
              <a:latin typeface="Libre Baskerville"/>
              <a:ea typeface="Libre Baskerville"/>
              <a:cs typeface="Libre Baskerville"/>
              <a:sym typeface="Libre Baskerville"/>
            </a:endParaRPr>
          </a:p>
          <a:p>
            <a:pPr marL="457200" lvl="0" indent="-342900" algn="l" rtl="0">
              <a:lnSpc>
                <a:spcPct val="115000"/>
              </a:lnSpc>
              <a:spcBef>
                <a:spcPts val="0"/>
              </a:spcBef>
              <a:spcAft>
                <a:spcPts val="0"/>
              </a:spcAft>
              <a:buClr>
                <a:schemeClr val="dk1"/>
              </a:buClr>
              <a:buSzPts val="1800"/>
              <a:buFont typeface="Libre Baskerville"/>
              <a:buChar char="●"/>
            </a:pPr>
            <a:r>
              <a:rPr lang="en-US" sz="1800">
                <a:solidFill>
                  <a:schemeClr val="dk1"/>
                </a:solidFill>
                <a:latin typeface="Libre Baskerville"/>
                <a:ea typeface="Libre Baskerville"/>
                <a:cs typeface="Libre Baskerville"/>
                <a:sym typeface="Libre Baskerville"/>
              </a:rPr>
              <a:t>R-squared: 0.61833</a:t>
            </a:r>
            <a:endParaRPr sz="1800">
              <a:solidFill>
                <a:schemeClr val="dk1"/>
              </a:solidFill>
              <a:latin typeface="Libre Baskerville"/>
              <a:ea typeface="Libre Baskerville"/>
              <a:cs typeface="Libre Baskerville"/>
              <a:sym typeface="Libre Baskerville"/>
            </a:endParaRPr>
          </a:p>
          <a:p>
            <a:pPr marL="0" lvl="0" indent="0" algn="l" rtl="0">
              <a:lnSpc>
                <a:spcPct val="115000"/>
              </a:lnSpc>
              <a:spcBef>
                <a:spcPts val="900"/>
              </a:spcBef>
              <a:spcAft>
                <a:spcPts val="0"/>
              </a:spcAft>
              <a:buClr>
                <a:schemeClr val="dk1"/>
              </a:buClr>
              <a:buSzPts val="1100"/>
              <a:buFont typeface="Arial"/>
              <a:buNone/>
            </a:pPr>
            <a:r>
              <a:rPr lang="en-US" sz="1800">
                <a:solidFill>
                  <a:schemeClr val="dk1"/>
                </a:solidFill>
                <a:latin typeface="Libre Baskerville"/>
                <a:ea typeface="Libre Baskerville"/>
                <a:cs typeface="Libre Baskerville"/>
                <a:sym typeface="Libre Baskerville"/>
              </a:rPr>
              <a:t>2. Feature Engineering</a:t>
            </a:r>
            <a:endParaRPr sz="1800">
              <a:solidFill>
                <a:schemeClr val="dk1"/>
              </a:solidFill>
              <a:latin typeface="Libre Baskerville"/>
              <a:ea typeface="Libre Baskerville"/>
              <a:cs typeface="Libre Baskerville"/>
              <a:sym typeface="Libre Baskerville"/>
            </a:endParaRPr>
          </a:p>
          <a:p>
            <a:pPr marL="457200" lvl="0" indent="-342900" algn="l" rtl="0">
              <a:lnSpc>
                <a:spcPct val="115000"/>
              </a:lnSpc>
              <a:spcBef>
                <a:spcPts val="900"/>
              </a:spcBef>
              <a:spcAft>
                <a:spcPts val="0"/>
              </a:spcAft>
              <a:buClr>
                <a:schemeClr val="dk1"/>
              </a:buClr>
              <a:buSzPts val="1800"/>
              <a:buFont typeface="Libre Baskerville"/>
              <a:buChar char="●"/>
            </a:pPr>
            <a:r>
              <a:rPr lang="en-US" sz="1800">
                <a:solidFill>
                  <a:schemeClr val="dk1"/>
                </a:solidFill>
                <a:latin typeface="Libre Baskerville"/>
                <a:ea typeface="Libre Baskerville"/>
                <a:cs typeface="Libre Baskerville"/>
                <a:sym typeface="Libre Baskerville"/>
              </a:rPr>
              <a:t>Techniques: Log Transformation, Interaction Features, Seasonal Features (sin/cos)</a:t>
            </a:r>
            <a:endParaRPr sz="1800">
              <a:solidFill>
                <a:schemeClr val="dk1"/>
              </a:solidFill>
              <a:latin typeface="Libre Baskerville"/>
              <a:ea typeface="Libre Baskerville"/>
              <a:cs typeface="Libre Baskerville"/>
              <a:sym typeface="Libre Baskerville"/>
            </a:endParaRPr>
          </a:p>
          <a:p>
            <a:pPr marL="457200" lvl="0" indent="-342900" algn="l" rtl="0">
              <a:lnSpc>
                <a:spcPct val="115000"/>
              </a:lnSpc>
              <a:spcBef>
                <a:spcPts val="0"/>
              </a:spcBef>
              <a:spcAft>
                <a:spcPts val="0"/>
              </a:spcAft>
              <a:buClr>
                <a:schemeClr val="dk1"/>
              </a:buClr>
              <a:buSzPts val="1800"/>
              <a:buFont typeface="Libre Baskerville"/>
              <a:buChar char="●"/>
            </a:pPr>
            <a:r>
              <a:rPr lang="en-US" sz="1800">
                <a:solidFill>
                  <a:schemeClr val="dk1"/>
                </a:solidFill>
                <a:latin typeface="Libre Baskerville"/>
                <a:ea typeface="Libre Baskerville"/>
                <a:cs typeface="Libre Baskerville"/>
                <a:sym typeface="Libre Baskerville"/>
              </a:rPr>
              <a:t>R-squared: 0.86283</a:t>
            </a:r>
            <a:endParaRPr sz="1800">
              <a:solidFill>
                <a:schemeClr val="dk1"/>
              </a:solidFill>
              <a:latin typeface="Libre Baskerville"/>
              <a:ea typeface="Libre Baskerville"/>
              <a:cs typeface="Libre Baskerville"/>
              <a:sym typeface="Libre Baskerville"/>
            </a:endParaRPr>
          </a:p>
          <a:p>
            <a:pPr marL="0" lvl="0" indent="0" algn="l" rtl="0">
              <a:lnSpc>
                <a:spcPct val="115000"/>
              </a:lnSpc>
              <a:spcBef>
                <a:spcPts val="900"/>
              </a:spcBef>
              <a:spcAft>
                <a:spcPts val="0"/>
              </a:spcAft>
              <a:buClr>
                <a:schemeClr val="dk1"/>
              </a:buClr>
              <a:buSzPts val="1100"/>
              <a:buFont typeface="Arial"/>
              <a:buNone/>
            </a:pPr>
            <a:r>
              <a:rPr lang="en-US" sz="1800">
                <a:solidFill>
                  <a:schemeClr val="dk1"/>
                </a:solidFill>
                <a:latin typeface="Libre Baskerville"/>
                <a:ea typeface="Libre Baskerville"/>
                <a:cs typeface="Libre Baskerville"/>
                <a:sym typeface="Libre Baskerville"/>
              </a:rPr>
              <a:t>3. One-Hot Encoding</a:t>
            </a:r>
            <a:endParaRPr sz="1800">
              <a:solidFill>
                <a:schemeClr val="dk1"/>
              </a:solidFill>
              <a:latin typeface="Libre Baskerville"/>
              <a:ea typeface="Libre Baskerville"/>
              <a:cs typeface="Libre Baskerville"/>
              <a:sym typeface="Libre Baskerville"/>
            </a:endParaRPr>
          </a:p>
          <a:p>
            <a:pPr marL="457200" lvl="0" indent="-342900" algn="l" rtl="0">
              <a:lnSpc>
                <a:spcPct val="115000"/>
              </a:lnSpc>
              <a:spcBef>
                <a:spcPts val="900"/>
              </a:spcBef>
              <a:spcAft>
                <a:spcPts val="0"/>
              </a:spcAft>
              <a:buClr>
                <a:schemeClr val="dk1"/>
              </a:buClr>
              <a:buSzPts val="1800"/>
              <a:buFont typeface="Libre Baskerville"/>
              <a:buChar char="●"/>
            </a:pPr>
            <a:r>
              <a:rPr lang="en-US" sz="1800">
                <a:solidFill>
                  <a:schemeClr val="dk1"/>
                </a:solidFill>
                <a:latin typeface="Libre Baskerville"/>
                <a:ea typeface="Libre Baskerville"/>
                <a:cs typeface="Libre Baskerville"/>
                <a:sym typeface="Libre Baskerville"/>
              </a:rPr>
              <a:t>Techniques: One-Hot Encoding for Genres and Awards</a:t>
            </a:r>
            <a:endParaRPr sz="1800">
              <a:solidFill>
                <a:schemeClr val="dk1"/>
              </a:solidFill>
              <a:latin typeface="Libre Baskerville"/>
              <a:ea typeface="Libre Baskerville"/>
              <a:cs typeface="Libre Baskerville"/>
              <a:sym typeface="Libre Baskerville"/>
            </a:endParaRPr>
          </a:p>
          <a:p>
            <a:pPr marL="457200" lvl="0" indent="-342900" algn="l" rtl="0">
              <a:lnSpc>
                <a:spcPct val="115000"/>
              </a:lnSpc>
              <a:spcBef>
                <a:spcPts val="0"/>
              </a:spcBef>
              <a:spcAft>
                <a:spcPts val="0"/>
              </a:spcAft>
              <a:buClr>
                <a:schemeClr val="dk1"/>
              </a:buClr>
              <a:buSzPts val="1800"/>
              <a:buFont typeface="Libre Baskerville"/>
              <a:buChar char="●"/>
            </a:pPr>
            <a:r>
              <a:rPr lang="en-US" sz="1800">
                <a:solidFill>
                  <a:schemeClr val="dk1"/>
                </a:solidFill>
                <a:latin typeface="Libre Baskerville"/>
                <a:ea typeface="Libre Baskerville"/>
                <a:cs typeface="Libre Baskerville"/>
                <a:sym typeface="Libre Baskerville"/>
              </a:rPr>
              <a:t>R-squared: 0.86597</a:t>
            </a:r>
            <a:endParaRPr sz="1800">
              <a:solidFill>
                <a:schemeClr val="dk1"/>
              </a:solidFill>
              <a:latin typeface="Libre Baskerville"/>
              <a:ea typeface="Libre Baskerville"/>
              <a:cs typeface="Libre Baskerville"/>
              <a:sym typeface="Libre Baskerville"/>
            </a:endParaRPr>
          </a:p>
          <a:p>
            <a:pPr marL="0" lvl="0" indent="0" algn="l" rtl="0">
              <a:lnSpc>
                <a:spcPct val="115000"/>
              </a:lnSpc>
              <a:spcBef>
                <a:spcPts val="1200"/>
              </a:spcBef>
              <a:spcAft>
                <a:spcPts val="0"/>
              </a:spcAft>
              <a:buClr>
                <a:schemeClr val="dk1"/>
              </a:buClr>
              <a:buSzPts val="1100"/>
              <a:buFont typeface="Arial"/>
              <a:buNone/>
            </a:pPr>
            <a:r>
              <a:rPr lang="en-US" sz="1800" b="1">
                <a:solidFill>
                  <a:schemeClr val="dk1"/>
                </a:solidFill>
                <a:latin typeface="Libre Baskerville"/>
                <a:ea typeface="Libre Baskerville"/>
                <a:cs typeface="Libre Baskerville"/>
                <a:sym typeface="Libre Baskerville"/>
              </a:rPr>
              <a:t>Visualization Insight:</a:t>
            </a:r>
            <a:endParaRPr sz="1800" b="1">
              <a:solidFill>
                <a:schemeClr val="dk1"/>
              </a:solidFill>
              <a:latin typeface="Libre Baskerville"/>
              <a:ea typeface="Libre Baskerville"/>
              <a:cs typeface="Libre Baskerville"/>
              <a:sym typeface="Libre Baskerville"/>
            </a:endParaRPr>
          </a:p>
          <a:p>
            <a:pPr marL="0" lvl="0" indent="0" algn="l" rtl="0">
              <a:lnSpc>
                <a:spcPct val="115000"/>
              </a:lnSpc>
              <a:spcBef>
                <a:spcPts val="900"/>
              </a:spcBef>
              <a:spcAft>
                <a:spcPts val="0"/>
              </a:spcAft>
              <a:buNone/>
            </a:pPr>
            <a:r>
              <a:rPr lang="en-US" sz="1800">
                <a:solidFill>
                  <a:schemeClr val="dk1"/>
                </a:solidFill>
                <a:latin typeface="Libre Baskerville"/>
                <a:ea typeface="Libre Baskerville"/>
                <a:cs typeface="Libre Baskerville"/>
                <a:sym typeface="Libre Baskerville"/>
              </a:rPr>
              <a:t>The plot reveals a clear improvement in model performance as advanced feature engineering and encoding techniques are applied, achieving the highest R-squared score with the Best Model. </a:t>
            </a:r>
            <a:endParaRPr sz="1800">
              <a:solidFill>
                <a:schemeClr val="dk1"/>
              </a:solidFill>
              <a:latin typeface="Libre Baskerville"/>
              <a:ea typeface="Libre Baskerville"/>
              <a:cs typeface="Libre Baskerville"/>
              <a:sym typeface="Libre Baskerville"/>
            </a:endParaRPr>
          </a:p>
          <a:p>
            <a:pPr marL="0" lvl="0" indent="0" algn="l" rtl="0">
              <a:lnSpc>
                <a:spcPct val="115000"/>
              </a:lnSpc>
              <a:spcBef>
                <a:spcPts val="900"/>
              </a:spcBef>
              <a:spcAft>
                <a:spcPts val="0"/>
              </a:spcAft>
              <a:buNone/>
            </a:pPr>
            <a:endParaRPr sz="1800" b="1">
              <a:solidFill>
                <a:srgbClr val="282523"/>
              </a:solidFill>
              <a:latin typeface="Libre Baskerville"/>
              <a:ea typeface="Libre Baskerville"/>
              <a:cs typeface="Libre Baskerville"/>
              <a:sym typeface="Libre Baskerville"/>
            </a:endParaRPr>
          </a:p>
          <a:p>
            <a:pPr marL="0" lvl="0" indent="0" algn="ctr" rtl="0">
              <a:lnSpc>
                <a:spcPct val="115000"/>
              </a:lnSpc>
              <a:spcBef>
                <a:spcPts val="900"/>
              </a:spcBef>
              <a:spcAft>
                <a:spcPts val="0"/>
              </a:spcAft>
              <a:buClr>
                <a:schemeClr val="dk1"/>
              </a:buClr>
              <a:buSzPts val="1100"/>
              <a:buFont typeface="Arial"/>
              <a:buNone/>
            </a:pPr>
            <a:r>
              <a:rPr lang="en-US" sz="1800" b="1" i="1">
                <a:solidFill>
                  <a:srgbClr val="282523"/>
                </a:solidFill>
                <a:latin typeface="Libre Baskerville"/>
                <a:ea typeface="Libre Baskerville"/>
                <a:cs typeface="Libre Baskerville"/>
                <a:sym typeface="Libre Baskerville"/>
              </a:rPr>
              <a:t>The visual presentation showcases the progression and impact of each optimization technique on the model's accuracy.</a:t>
            </a:r>
            <a:endParaRPr sz="1800" b="1" i="1">
              <a:solidFill>
                <a:srgbClr val="282523"/>
              </a:solidFill>
              <a:latin typeface="Libre Baskerville"/>
              <a:ea typeface="Libre Baskerville"/>
              <a:cs typeface="Libre Baskerville"/>
              <a:sym typeface="Libre Baskerville"/>
            </a:endParaRPr>
          </a:p>
          <a:p>
            <a:pPr marL="0" lvl="0" indent="0" algn="l" rtl="0">
              <a:lnSpc>
                <a:spcPct val="115000"/>
              </a:lnSpc>
              <a:spcBef>
                <a:spcPts val="900"/>
              </a:spcBef>
              <a:spcAft>
                <a:spcPts val="0"/>
              </a:spcAft>
              <a:buClr>
                <a:schemeClr val="dk1"/>
              </a:buClr>
              <a:buSzPts val="1100"/>
              <a:buFont typeface="Arial"/>
              <a:buNone/>
            </a:pPr>
            <a:endParaRPr sz="1300">
              <a:solidFill>
                <a:srgbClr val="282523"/>
              </a:solidFill>
              <a:highlight>
                <a:srgbClr val="F8F4F2"/>
              </a:highlight>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pic>
        <p:nvPicPr>
          <p:cNvPr id="240" name="Google Shape;240;p29"/>
          <p:cNvPicPr preferRelativeResize="0"/>
          <p:nvPr/>
        </p:nvPicPr>
        <p:blipFill rotWithShape="1">
          <a:blip r:embed="rId4">
            <a:alphaModFix/>
          </a:blip>
          <a:srcRect l="6624" r="3244"/>
          <a:stretch/>
        </p:blipFill>
        <p:spPr>
          <a:xfrm>
            <a:off x="8320925" y="2433750"/>
            <a:ext cx="9474273" cy="7377624"/>
          </a:xfrm>
          <a:prstGeom prst="rect">
            <a:avLst/>
          </a:prstGeom>
          <a:noFill/>
          <a:ln w="38100" cap="flat" cmpd="dbl">
            <a:solidFill>
              <a:schemeClr val="dk2"/>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4"/>
        <p:cNvGrpSpPr/>
        <p:nvPr/>
      </p:nvGrpSpPr>
      <p:grpSpPr>
        <a:xfrm>
          <a:off x="0" y="0"/>
          <a:ext cx="0" cy="0"/>
          <a:chOff x="0" y="0"/>
          <a:chExt cx="0" cy="0"/>
        </a:xfrm>
      </p:grpSpPr>
      <p:pic>
        <p:nvPicPr>
          <p:cNvPr id="245" name="Google Shape;245;p30"/>
          <p:cNvPicPr preferRelativeResize="0"/>
          <p:nvPr/>
        </p:nvPicPr>
        <p:blipFill>
          <a:blip r:embed="rId3">
            <a:alphaModFix/>
          </a:blip>
          <a:stretch>
            <a:fillRect/>
          </a:stretch>
        </p:blipFill>
        <p:spPr>
          <a:xfrm>
            <a:off x="0" y="-13"/>
            <a:ext cx="18288000" cy="10287014"/>
          </a:xfrm>
          <a:prstGeom prst="rect">
            <a:avLst/>
          </a:prstGeom>
          <a:noFill/>
          <a:ln>
            <a:noFill/>
          </a:ln>
        </p:spPr>
      </p:pic>
      <p:grpSp>
        <p:nvGrpSpPr>
          <p:cNvPr id="246" name="Google Shape;246;p30"/>
          <p:cNvGrpSpPr/>
          <p:nvPr/>
        </p:nvGrpSpPr>
        <p:grpSpPr>
          <a:xfrm>
            <a:off x="2680255" y="3473269"/>
            <a:ext cx="12927575" cy="2115253"/>
            <a:chOff x="0" y="-38100"/>
            <a:chExt cx="3404771" cy="557100"/>
          </a:xfrm>
        </p:grpSpPr>
        <p:sp>
          <p:nvSpPr>
            <p:cNvPr id="247" name="Google Shape;247;p30"/>
            <p:cNvSpPr/>
            <p:nvPr/>
          </p:nvSpPr>
          <p:spPr>
            <a:xfrm>
              <a:off x="0" y="0"/>
              <a:ext cx="3404771" cy="518865"/>
            </a:xfrm>
            <a:custGeom>
              <a:avLst/>
              <a:gdLst/>
              <a:ahLst/>
              <a:cxnLst/>
              <a:rect l="l" t="t" r="r" b="b"/>
              <a:pathLst>
                <a:path w="3404771" h="518865" extrusionOk="0">
                  <a:moveTo>
                    <a:pt x="0" y="0"/>
                  </a:moveTo>
                  <a:lnTo>
                    <a:pt x="3404771" y="0"/>
                  </a:lnTo>
                  <a:lnTo>
                    <a:pt x="3404771" y="518865"/>
                  </a:lnTo>
                  <a:lnTo>
                    <a:pt x="0" y="518865"/>
                  </a:lnTo>
                  <a:close/>
                </a:path>
              </a:pathLst>
            </a:custGeom>
            <a:solidFill>
              <a:srgbClr val="000000"/>
            </a:solidFill>
            <a:ln>
              <a:noFill/>
            </a:ln>
          </p:spPr>
          <p:txBody>
            <a:bodyPr/>
            <a:lstStyle/>
            <a:p>
              <a:endParaRPr lang="en-US"/>
            </a:p>
          </p:txBody>
        </p:sp>
        <p:sp>
          <p:nvSpPr>
            <p:cNvPr id="248" name="Google Shape;248;p30"/>
            <p:cNvSpPr txBox="1"/>
            <p:nvPr/>
          </p:nvSpPr>
          <p:spPr>
            <a:xfrm>
              <a:off x="0" y="-38100"/>
              <a:ext cx="3404700" cy="5571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9" name="Google Shape;249;p30"/>
          <p:cNvSpPr txBox="1"/>
          <p:nvPr/>
        </p:nvSpPr>
        <p:spPr>
          <a:xfrm>
            <a:off x="1028700" y="3602839"/>
            <a:ext cx="16230600" cy="200100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12999" b="1">
                <a:solidFill>
                  <a:srgbClr val="E4AF0D"/>
                </a:solidFill>
                <a:latin typeface="Libre Baskerville"/>
                <a:ea typeface="Libre Baskerville"/>
                <a:cs typeface="Libre Baskerville"/>
                <a:sym typeface="Libre Baskerville"/>
              </a:rPr>
              <a:t>Questions</a:t>
            </a:r>
            <a:endParaRPr>
              <a:solidFill>
                <a:srgbClr val="E4AF0D"/>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53"/>
        <p:cNvGrpSpPr/>
        <p:nvPr/>
      </p:nvGrpSpPr>
      <p:grpSpPr>
        <a:xfrm>
          <a:off x="0" y="0"/>
          <a:ext cx="0" cy="0"/>
          <a:chOff x="0" y="0"/>
          <a:chExt cx="0" cy="0"/>
        </a:xfrm>
      </p:grpSpPr>
      <p:pic>
        <p:nvPicPr>
          <p:cNvPr id="254" name="Google Shape;254;p31"/>
          <p:cNvPicPr preferRelativeResize="0"/>
          <p:nvPr/>
        </p:nvPicPr>
        <p:blipFill>
          <a:blip r:embed="rId3">
            <a:alphaModFix/>
          </a:blip>
          <a:stretch>
            <a:fillRect/>
          </a:stretch>
        </p:blipFill>
        <p:spPr>
          <a:xfrm>
            <a:off x="1421188" y="0"/>
            <a:ext cx="15445627" cy="10287002"/>
          </a:xfrm>
          <a:prstGeom prst="rect">
            <a:avLst/>
          </a:prstGeom>
          <a:noFill/>
          <a:ln>
            <a:noFill/>
          </a:ln>
        </p:spPr>
      </p:pic>
      <p:sp>
        <p:nvSpPr>
          <p:cNvPr id="255" name="Google Shape;255;p31"/>
          <p:cNvSpPr txBox="1"/>
          <p:nvPr/>
        </p:nvSpPr>
        <p:spPr>
          <a:xfrm>
            <a:off x="1028700" y="3592961"/>
            <a:ext cx="16230600" cy="2092325"/>
          </a:xfrm>
          <a:prstGeom prst="rect">
            <a:avLst/>
          </a:prstGeom>
          <a:noFill/>
          <a:ln>
            <a:noFill/>
          </a:ln>
        </p:spPr>
        <p:txBody>
          <a:bodyPr spcFirstLastPara="1" wrap="square" lIns="0" tIns="0" rIns="0" bIns="0" anchor="t" anchorCtr="0">
            <a:spAutoFit/>
          </a:bodyPr>
          <a:lstStyle/>
          <a:p>
            <a:pPr marL="0" marR="0" lvl="0" indent="0" algn="ctr" rtl="0">
              <a:lnSpc>
                <a:spcPct val="130002"/>
              </a:lnSpc>
              <a:spcBef>
                <a:spcPts val="0"/>
              </a:spcBef>
              <a:spcAft>
                <a:spcPts val="0"/>
              </a:spcAft>
              <a:buNone/>
            </a:pPr>
            <a:r>
              <a:rPr lang="en-US" sz="12999" b="1" i="0" u="none" strike="noStrike" cap="none">
                <a:solidFill>
                  <a:srgbClr val="E5D6A8"/>
                </a:solidFill>
                <a:latin typeface="Libre Baskerville"/>
                <a:ea typeface="Libre Baskerville"/>
                <a:cs typeface="Libre Baskerville"/>
                <a:sym typeface="Libre Baskerville"/>
              </a:rPr>
              <a:t>Thank You!</a:t>
            </a:r>
            <a:endParaRPr/>
          </a:p>
        </p:txBody>
      </p:sp>
      <p:sp>
        <p:nvSpPr>
          <p:cNvPr id="256" name="Google Shape;256;p31"/>
          <p:cNvSpPr txBox="1"/>
          <p:nvPr/>
        </p:nvSpPr>
        <p:spPr>
          <a:xfrm>
            <a:off x="4075608" y="6068564"/>
            <a:ext cx="10136700" cy="538800"/>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3500">
                <a:solidFill>
                  <a:srgbClr val="FFFDFC"/>
                </a:solidFill>
                <a:latin typeface="Libre Baskerville"/>
                <a:ea typeface="Libre Baskerville"/>
                <a:cs typeface="Libre Baskerville"/>
                <a:sym typeface="Libre Baskerville"/>
              </a:rPr>
              <a:t>Applause !! </a:t>
            </a:r>
            <a:endParaRPr>
              <a:latin typeface="Libre Baskerville"/>
              <a:ea typeface="Libre Baskerville"/>
              <a:cs typeface="Libre Baskerville"/>
              <a:sym typeface="Libre Baskervill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
        <p:cNvGrpSpPr/>
        <p:nvPr/>
      </p:nvGrpSpPr>
      <p:grpSpPr>
        <a:xfrm>
          <a:off x="0" y="0"/>
          <a:ext cx="0" cy="0"/>
          <a:chOff x="0" y="0"/>
          <a:chExt cx="0" cy="0"/>
        </a:xfrm>
      </p:grpSpPr>
      <p:pic>
        <p:nvPicPr>
          <p:cNvPr id="91" name="Google Shape;91;p14"/>
          <p:cNvPicPr preferRelativeResize="0"/>
          <p:nvPr/>
        </p:nvPicPr>
        <p:blipFill>
          <a:blip r:embed="rId3">
            <a:alphaModFix/>
          </a:blip>
          <a:stretch>
            <a:fillRect/>
          </a:stretch>
        </p:blipFill>
        <p:spPr>
          <a:xfrm>
            <a:off x="0" y="-12"/>
            <a:ext cx="18288000" cy="10287000"/>
          </a:xfrm>
          <a:prstGeom prst="rect">
            <a:avLst/>
          </a:prstGeom>
          <a:noFill/>
          <a:ln>
            <a:noFill/>
          </a:ln>
        </p:spPr>
      </p:pic>
      <p:sp>
        <p:nvSpPr>
          <p:cNvPr id="92" name="Google Shape;92;p14"/>
          <p:cNvSpPr txBox="1"/>
          <p:nvPr/>
        </p:nvSpPr>
        <p:spPr>
          <a:xfrm>
            <a:off x="1028700" y="6547725"/>
            <a:ext cx="17056500" cy="677400"/>
          </a:xfrm>
          <a:prstGeom prst="rect">
            <a:avLst/>
          </a:prstGeom>
          <a:noFill/>
          <a:ln>
            <a:noFill/>
          </a:ln>
        </p:spPr>
        <p:txBody>
          <a:bodyPr spcFirstLastPara="1" wrap="square" lIns="0" tIns="0" rIns="0" bIns="0" anchor="t" anchorCtr="0">
            <a:spAutoFit/>
          </a:bodyPr>
          <a:lstStyle/>
          <a:p>
            <a:pPr marL="0" marR="0" lvl="0" indent="0" algn="just" rtl="0">
              <a:lnSpc>
                <a:spcPct val="139977"/>
              </a:lnSpc>
              <a:spcBef>
                <a:spcPts val="0"/>
              </a:spcBef>
              <a:spcAft>
                <a:spcPts val="0"/>
              </a:spcAft>
              <a:buNone/>
            </a:pPr>
            <a:r>
              <a:rPr lang="en-US" sz="4400" b="1">
                <a:solidFill>
                  <a:srgbClr val="E5D6A8"/>
                </a:solidFill>
                <a:latin typeface="Libre Baskerville"/>
                <a:ea typeface="Libre Baskerville"/>
                <a:cs typeface="Libre Baskerville"/>
                <a:sym typeface="Libre Baskerville"/>
              </a:rPr>
              <a:t>ML - Baseline Models →  Performant Model</a:t>
            </a:r>
            <a:endParaRPr sz="1300">
              <a:latin typeface="Poppins"/>
              <a:ea typeface="Poppins"/>
              <a:cs typeface="Poppins"/>
              <a:sym typeface="Poppins"/>
            </a:endParaRPr>
          </a:p>
        </p:txBody>
      </p:sp>
      <p:sp>
        <p:nvSpPr>
          <p:cNvPr id="93" name="Google Shape;93;p14"/>
          <p:cNvSpPr txBox="1"/>
          <p:nvPr/>
        </p:nvSpPr>
        <p:spPr>
          <a:xfrm>
            <a:off x="1028700" y="8060513"/>
            <a:ext cx="12991500" cy="692700"/>
          </a:xfrm>
          <a:prstGeom prst="rect">
            <a:avLst/>
          </a:prstGeom>
          <a:noFill/>
          <a:ln>
            <a:noFill/>
          </a:ln>
        </p:spPr>
        <p:txBody>
          <a:bodyPr spcFirstLastPara="1" wrap="square" lIns="0" tIns="0" rIns="0" bIns="0" anchor="t" anchorCtr="0">
            <a:spAutoFit/>
          </a:bodyPr>
          <a:lstStyle/>
          <a:p>
            <a:pPr marL="0" marR="0" lvl="0" indent="0" algn="just" rtl="0">
              <a:lnSpc>
                <a:spcPct val="139977"/>
              </a:lnSpc>
              <a:spcBef>
                <a:spcPts val="0"/>
              </a:spcBef>
              <a:spcAft>
                <a:spcPts val="0"/>
              </a:spcAft>
              <a:buNone/>
            </a:pPr>
            <a:r>
              <a:rPr lang="en-US" sz="4500" b="1">
                <a:solidFill>
                  <a:srgbClr val="E5D6A8"/>
                </a:solidFill>
                <a:latin typeface="Libre Baskerville"/>
                <a:ea typeface="Libre Baskerville"/>
                <a:cs typeface="Libre Baskerville"/>
                <a:sym typeface="Libre Baskerville"/>
              </a:rPr>
              <a:t>Machine Optimizations </a:t>
            </a:r>
            <a:endParaRPr>
              <a:latin typeface="Poppins"/>
              <a:ea typeface="Poppins"/>
              <a:cs typeface="Poppins"/>
              <a:sym typeface="Poppins"/>
            </a:endParaRPr>
          </a:p>
        </p:txBody>
      </p:sp>
      <p:cxnSp>
        <p:nvCxnSpPr>
          <p:cNvPr id="94" name="Google Shape;94;p14"/>
          <p:cNvCxnSpPr/>
          <p:nvPr/>
        </p:nvCxnSpPr>
        <p:spPr>
          <a:xfrm>
            <a:off x="1028700" y="4554538"/>
            <a:ext cx="6492240" cy="0"/>
          </a:xfrm>
          <a:prstGeom prst="straightConnector1">
            <a:avLst/>
          </a:prstGeom>
          <a:noFill/>
          <a:ln w="19050" cap="flat" cmpd="sng">
            <a:solidFill>
              <a:srgbClr val="FFFDFC"/>
            </a:solidFill>
            <a:prstDash val="solid"/>
            <a:round/>
            <a:headEnd type="none" w="sm" len="sm"/>
            <a:tailEnd type="none" w="sm" len="sm"/>
          </a:ln>
        </p:spPr>
      </p:cxnSp>
      <p:cxnSp>
        <p:nvCxnSpPr>
          <p:cNvPr id="95" name="Google Shape;95;p14"/>
          <p:cNvCxnSpPr/>
          <p:nvPr/>
        </p:nvCxnSpPr>
        <p:spPr>
          <a:xfrm>
            <a:off x="1028700" y="6094057"/>
            <a:ext cx="6492240" cy="0"/>
          </a:xfrm>
          <a:prstGeom prst="straightConnector1">
            <a:avLst/>
          </a:prstGeom>
          <a:noFill/>
          <a:ln w="19050" cap="flat" cmpd="sng">
            <a:solidFill>
              <a:srgbClr val="FFFDFC"/>
            </a:solidFill>
            <a:prstDash val="solid"/>
            <a:round/>
            <a:headEnd type="none" w="sm" len="sm"/>
            <a:tailEnd type="none" w="sm" len="sm"/>
          </a:ln>
        </p:spPr>
      </p:cxnSp>
      <p:cxnSp>
        <p:nvCxnSpPr>
          <p:cNvPr id="96" name="Google Shape;96;p14"/>
          <p:cNvCxnSpPr/>
          <p:nvPr/>
        </p:nvCxnSpPr>
        <p:spPr>
          <a:xfrm>
            <a:off x="1028700" y="7637107"/>
            <a:ext cx="6492240" cy="0"/>
          </a:xfrm>
          <a:prstGeom prst="straightConnector1">
            <a:avLst/>
          </a:prstGeom>
          <a:noFill/>
          <a:ln w="19050" cap="flat" cmpd="sng">
            <a:solidFill>
              <a:srgbClr val="FFFDFC"/>
            </a:solidFill>
            <a:prstDash val="solid"/>
            <a:round/>
            <a:headEnd type="none" w="sm" len="sm"/>
            <a:tailEnd type="none" w="sm" len="sm"/>
          </a:ln>
        </p:spPr>
      </p:cxnSp>
      <p:cxnSp>
        <p:nvCxnSpPr>
          <p:cNvPr id="97" name="Google Shape;97;p14"/>
          <p:cNvCxnSpPr/>
          <p:nvPr/>
        </p:nvCxnSpPr>
        <p:spPr>
          <a:xfrm>
            <a:off x="1028700" y="9176626"/>
            <a:ext cx="6492240" cy="0"/>
          </a:xfrm>
          <a:prstGeom prst="straightConnector1">
            <a:avLst/>
          </a:prstGeom>
          <a:noFill/>
          <a:ln w="19050" cap="flat" cmpd="sng">
            <a:solidFill>
              <a:srgbClr val="FFFDFC"/>
            </a:solidFill>
            <a:prstDash val="solid"/>
            <a:round/>
            <a:headEnd type="none" w="sm" len="sm"/>
            <a:tailEnd type="none" w="sm" len="sm"/>
          </a:ln>
        </p:spPr>
      </p:cxnSp>
      <p:sp>
        <p:nvSpPr>
          <p:cNvPr id="98" name="Google Shape;98;p14"/>
          <p:cNvSpPr txBox="1"/>
          <p:nvPr/>
        </p:nvSpPr>
        <p:spPr>
          <a:xfrm>
            <a:off x="904575" y="4977950"/>
            <a:ext cx="17056500" cy="692700"/>
          </a:xfrm>
          <a:prstGeom prst="rect">
            <a:avLst/>
          </a:prstGeom>
          <a:noFill/>
          <a:ln>
            <a:noFill/>
          </a:ln>
        </p:spPr>
        <p:txBody>
          <a:bodyPr spcFirstLastPara="1" wrap="square" lIns="0" tIns="0" rIns="0" bIns="0" anchor="t" anchorCtr="0">
            <a:spAutoFit/>
          </a:bodyPr>
          <a:lstStyle/>
          <a:p>
            <a:pPr marL="0" marR="0" lvl="0" indent="0" algn="just" rtl="0">
              <a:lnSpc>
                <a:spcPct val="139977"/>
              </a:lnSpc>
              <a:spcBef>
                <a:spcPts val="0"/>
              </a:spcBef>
              <a:spcAft>
                <a:spcPts val="0"/>
              </a:spcAft>
              <a:buNone/>
            </a:pPr>
            <a:r>
              <a:rPr lang="en-US" sz="4500" b="1">
                <a:solidFill>
                  <a:srgbClr val="E5D6A8"/>
                </a:solidFill>
                <a:latin typeface="Libre Baskerville"/>
                <a:ea typeface="Libre Baskerville"/>
                <a:cs typeface="Libre Baskerville"/>
                <a:sym typeface="Libre Baskerville"/>
              </a:rPr>
              <a:t>Machine Learning Data Preparations</a:t>
            </a:r>
            <a:endParaRPr>
              <a:latin typeface="Poppins"/>
              <a:ea typeface="Poppins"/>
              <a:cs typeface="Poppins"/>
              <a:sym typeface="Poppins"/>
            </a:endParaRPr>
          </a:p>
        </p:txBody>
      </p:sp>
      <p:sp>
        <p:nvSpPr>
          <p:cNvPr id="99" name="Google Shape;99;p14"/>
          <p:cNvSpPr txBox="1"/>
          <p:nvPr/>
        </p:nvSpPr>
        <p:spPr>
          <a:xfrm>
            <a:off x="904575" y="3438450"/>
            <a:ext cx="17056500" cy="692700"/>
          </a:xfrm>
          <a:prstGeom prst="rect">
            <a:avLst/>
          </a:prstGeom>
          <a:noFill/>
          <a:ln>
            <a:noFill/>
          </a:ln>
        </p:spPr>
        <p:txBody>
          <a:bodyPr spcFirstLastPara="1" wrap="square" lIns="0" tIns="0" rIns="0" bIns="0" anchor="t" anchorCtr="0">
            <a:spAutoFit/>
          </a:bodyPr>
          <a:lstStyle/>
          <a:p>
            <a:pPr marL="0" marR="0" lvl="0" indent="0" algn="just" rtl="0">
              <a:lnSpc>
                <a:spcPct val="139977"/>
              </a:lnSpc>
              <a:spcBef>
                <a:spcPts val="0"/>
              </a:spcBef>
              <a:spcAft>
                <a:spcPts val="0"/>
              </a:spcAft>
              <a:buNone/>
            </a:pPr>
            <a:r>
              <a:rPr lang="en-US" sz="4500" b="1">
                <a:solidFill>
                  <a:srgbClr val="E5D6A8"/>
                </a:solidFill>
                <a:latin typeface="Libre Baskerville"/>
                <a:ea typeface="Libre Baskerville"/>
                <a:cs typeface="Libre Baskerville"/>
                <a:sym typeface="Libre Baskerville"/>
              </a:rPr>
              <a:t>EDA Highlights</a:t>
            </a:r>
            <a:endParaRPr>
              <a:latin typeface="Poppins"/>
              <a:ea typeface="Poppins"/>
              <a:cs typeface="Poppins"/>
              <a:sym typeface="Poppins"/>
            </a:endParaRPr>
          </a:p>
        </p:txBody>
      </p:sp>
      <p:cxnSp>
        <p:nvCxnSpPr>
          <p:cNvPr id="100" name="Google Shape;100;p14"/>
          <p:cNvCxnSpPr/>
          <p:nvPr/>
        </p:nvCxnSpPr>
        <p:spPr>
          <a:xfrm>
            <a:off x="1028700" y="1475538"/>
            <a:ext cx="6492300" cy="0"/>
          </a:xfrm>
          <a:prstGeom prst="straightConnector1">
            <a:avLst/>
          </a:prstGeom>
          <a:noFill/>
          <a:ln w="19050" cap="flat" cmpd="sng">
            <a:solidFill>
              <a:srgbClr val="FFFDFC"/>
            </a:solidFill>
            <a:prstDash val="solid"/>
            <a:round/>
            <a:headEnd type="none" w="sm" len="sm"/>
            <a:tailEnd type="none" w="sm" len="sm"/>
          </a:ln>
        </p:spPr>
      </p:cxnSp>
      <p:cxnSp>
        <p:nvCxnSpPr>
          <p:cNvPr id="101" name="Google Shape;101;p14"/>
          <p:cNvCxnSpPr/>
          <p:nvPr/>
        </p:nvCxnSpPr>
        <p:spPr>
          <a:xfrm>
            <a:off x="1028700" y="3015057"/>
            <a:ext cx="6492300" cy="0"/>
          </a:xfrm>
          <a:prstGeom prst="straightConnector1">
            <a:avLst/>
          </a:prstGeom>
          <a:noFill/>
          <a:ln w="19050" cap="flat" cmpd="sng">
            <a:solidFill>
              <a:srgbClr val="FFFDFC"/>
            </a:solidFill>
            <a:prstDash val="solid"/>
            <a:round/>
            <a:headEnd type="none" w="sm" len="sm"/>
            <a:tailEnd type="none" w="sm" len="sm"/>
          </a:ln>
        </p:spPr>
      </p:cxnSp>
      <p:sp>
        <p:nvSpPr>
          <p:cNvPr id="102" name="Google Shape;102;p14"/>
          <p:cNvSpPr txBox="1"/>
          <p:nvPr/>
        </p:nvSpPr>
        <p:spPr>
          <a:xfrm>
            <a:off x="904575" y="1898950"/>
            <a:ext cx="17056500" cy="692700"/>
          </a:xfrm>
          <a:prstGeom prst="rect">
            <a:avLst/>
          </a:prstGeom>
          <a:noFill/>
          <a:ln>
            <a:noFill/>
          </a:ln>
        </p:spPr>
        <p:txBody>
          <a:bodyPr spcFirstLastPara="1" wrap="square" lIns="0" tIns="0" rIns="0" bIns="0" anchor="t" anchorCtr="0">
            <a:spAutoFit/>
          </a:bodyPr>
          <a:lstStyle/>
          <a:p>
            <a:pPr marL="0" marR="0" lvl="0" indent="0" algn="just" rtl="0">
              <a:lnSpc>
                <a:spcPct val="139977"/>
              </a:lnSpc>
              <a:spcBef>
                <a:spcPts val="0"/>
              </a:spcBef>
              <a:spcAft>
                <a:spcPts val="0"/>
              </a:spcAft>
              <a:buNone/>
            </a:pPr>
            <a:r>
              <a:rPr lang="en-US" sz="4500" b="1">
                <a:solidFill>
                  <a:srgbClr val="E5D6A8"/>
                </a:solidFill>
                <a:latin typeface="Libre Baskerville"/>
                <a:ea typeface="Libre Baskerville"/>
                <a:cs typeface="Libre Baskerville"/>
                <a:sym typeface="Libre Baskerville"/>
              </a:rPr>
              <a:t>ETL Highlights </a:t>
            </a:r>
            <a:endParaRPr>
              <a:latin typeface="Poppins"/>
              <a:ea typeface="Poppins"/>
              <a:cs typeface="Poppins"/>
              <a:sym typeface="Poppins"/>
            </a:endParaRPr>
          </a:p>
        </p:txBody>
      </p:sp>
      <p:sp>
        <p:nvSpPr>
          <p:cNvPr id="103" name="Google Shape;103;p14"/>
          <p:cNvSpPr txBox="1"/>
          <p:nvPr/>
        </p:nvSpPr>
        <p:spPr>
          <a:xfrm>
            <a:off x="904575" y="359450"/>
            <a:ext cx="17056500" cy="692700"/>
          </a:xfrm>
          <a:prstGeom prst="rect">
            <a:avLst/>
          </a:prstGeom>
          <a:noFill/>
          <a:ln>
            <a:noFill/>
          </a:ln>
        </p:spPr>
        <p:txBody>
          <a:bodyPr spcFirstLastPara="1" wrap="square" lIns="0" tIns="0" rIns="0" bIns="0" anchor="t" anchorCtr="0">
            <a:spAutoFit/>
          </a:bodyPr>
          <a:lstStyle/>
          <a:p>
            <a:pPr marL="0" marR="0" lvl="0" indent="0" algn="just" rtl="0">
              <a:lnSpc>
                <a:spcPct val="139977"/>
              </a:lnSpc>
              <a:spcBef>
                <a:spcPts val="0"/>
              </a:spcBef>
              <a:spcAft>
                <a:spcPts val="0"/>
              </a:spcAft>
              <a:buNone/>
            </a:pPr>
            <a:r>
              <a:rPr lang="en-US" sz="4500" b="1">
                <a:solidFill>
                  <a:srgbClr val="E5D6A8"/>
                </a:solidFill>
                <a:latin typeface="Libre Baskerville"/>
                <a:ea typeface="Libre Baskerville"/>
                <a:cs typeface="Libre Baskerville"/>
                <a:sym typeface="Libre Baskerville"/>
              </a:rPr>
              <a:t>Project Overview</a:t>
            </a:r>
            <a:endParaRPr>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Shape 107"/>
        <p:cNvGrpSpPr/>
        <p:nvPr/>
      </p:nvGrpSpPr>
      <p:grpSpPr>
        <a:xfrm>
          <a:off x="0" y="0"/>
          <a:ext cx="0" cy="0"/>
          <a:chOff x="0" y="0"/>
          <a:chExt cx="0" cy="0"/>
        </a:xfrm>
      </p:grpSpPr>
      <p:pic>
        <p:nvPicPr>
          <p:cNvPr id="108" name="Google Shape;108;p15"/>
          <p:cNvPicPr preferRelativeResize="0"/>
          <p:nvPr/>
        </p:nvPicPr>
        <p:blipFill>
          <a:blip r:embed="rId3">
            <a:alphaModFix/>
          </a:blip>
          <a:stretch>
            <a:fillRect/>
          </a:stretch>
        </p:blipFill>
        <p:spPr>
          <a:xfrm>
            <a:off x="0" y="-1"/>
            <a:ext cx="18288000" cy="1922925"/>
          </a:xfrm>
          <a:prstGeom prst="rect">
            <a:avLst/>
          </a:prstGeom>
          <a:noFill/>
          <a:ln>
            <a:noFill/>
          </a:ln>
        </p:spPr>
      </p:pic>
      <p:sp>
        <p:nvSpPr>
          <p:cNvPr id="109" name="Google Shape;109;p15"/>
          <p:cNvSpPr txBox="1"/>
          <p:nvPr/>
        </p:nvSpPr>
        <p:spPr>
          <a:xfrm>
            <a:off x="1028700" y="222562"/>
            <a:ext cx="16230600" cy="11082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spAutoFit/>
          </a:bodyPr>
          <a:lstStyle/>
          <a:p>
            <a:pPr marL="0" marR="0" lvl="0" indent="0" algn="ctr" rtl="0">
              <a:lnSpc>
                <a:spcPct val="115002"/>
              </a:lnSpc>
              <a:spcBef>
                <a:spcPts val="0"/>
              </a:spcBef>
              <a:spcAft>
                <a:spcPts val="0"/>
              </a:spcAft>
              <a:buNone/>
            </a:pPr>
            <a:r>
              <a:rPr lang="en-US" sz="7200" b="1">
                <a:solidFill>
                  <a:srgbClr val="E4AF0D"/>
                </a:solidFill>
                <a:latin typeface="Libre Baskerville"/>
                <a:ea typeface="Libre Baskerville"/>
                <a:cs typeface="Libre Baskerville"/>
                <a:sym typeface="Libre Baskerville"/>
              </a:rPr>
              <a:t>Project Overview </a:t>
            </a:r>
            <a:endParaRPr sz="7200">
              <a:solidFill>
                <a:srgbClr val="E4AF0D"/>
              </a:solidFill>
              <a:latin typeface="Libre Baskerville"/>
              <a:ea typeface="Libre Baskerville"/>
              <a:cs typeface="Libre Baskerville"/>
              <a:sym typeface="Libre Baskerville"/>
            </a:endParaRPr>
          </a:p>
        </p:txBody>
      </p:sp>
      <p:sp>
        <p:nvSpPr>
          <p:cNvPr id="110" name="Google Shape;110;p15"/>
          <p:cNvSpPr txBox="1"/>
          <p:nvPr/>
        </p:nvSpPr>
        <p:spPr>
          <a:xfrm>
            <a:off x="0" y="3857625"/>
            <a:ext cx="16777500" cy="323100"/>
          </a:xfrm>
          <a:prstGeom prst="rect">
            <a:avLst/>
          </a:prstGeom>
          <a:noFill/>
          <a:ln>
            <a:noFill/>
          </a:ln>
        </p:spPr>
        <p:txBody>
          <a:bodyPr spcFirstLastPara="1" wrap="square" lIns="91425" tIns="91425" rIns="91425" bIns="91425" anchor="t" anchorCtr="0">
            <a:spAutoFit/>
          </a:bodyPr>
          <a:lstStyle/>
          <a:p>
            <a:pPr marL="0" lvl="0" indent="0" algn="l" rtl="0">
              <a:lnSpc>
                <a:spcPct val="133333"/>
              </a:lnSpc>
              <a:spcBef>
                <a:spcPts val="0"/>
              </a:spcBef>
              <a:spcAft>
                <a:spcPts val="0"/>
              </a:spcAft>
              <a:buNone/>
            </a:pPr>
            <a:r>
              <a:rPr lang="en-US" sz="900" u="sng">
                <a:solidFill>
                  <a:srgbClr val="FFFFFF"/>
                </a:solidFill>
                <a:latin typeface="Courier New"/>
                <a:ea typeface="Courier New"/>
                <a:cs typeface="Courier New"/>
                <a:sym typeface="Courier New"/>
              </a:rPr>
              <a:t>tps://www.kaggle.com/datasets/martinmraz07/oscar-movies</a:t>
            </a:r>
            <a:r>
              <a:rPr lang="en-US" sz="900">
                <a:solidFill>
                  <a:srgbClr val="FFFFFF"/>
                </a:solidFill>
                <a:latin typeface="Courier New"/>
                <a:ea typeface="Courier New"/>
                <a:cs typeface="Courier New"/>
                <a:sym typeface="Courier New"/>
              </a:rPr>
              <a:t>)</a:t>
            </a:r>
            <a:endParaRPr sz="900">
              <a:solidFill>
                <a:srgbClr val="FFFFFF"/>
              </a:solidFill>
              <a:latin typeface="Courier New"/>
              <a:ea typeface="Courier New"/>
              <a:cs typeface="Courier New"/>
              <a:sym typeface="Courier New"/>
            </a:endParaRPr>
          </a:p>
        </p:txBody>
      </p:sp>
      <p:sp>
        <p:nvSpPr>
          <p:cNvPr id="111" name="Google Shape;111;p15"/>
          <p:cNvSpPr txBox="1"/>
          <p:nvPr/>
        </p:nvSpPr>
        <p:spPr>
          <a:xfrm>
            <a:off x="420600" y="2207375"/>
            <a:ext cx="17446800" cy="785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3100" b="1">
                <a:solidFill>
                  <a:schemeClr val="dk1"/>
                </a:solidFill>
                <a:latin typeface="Libre Baskerville"/>
                <a:ea typeface="Libre Baskerville"/>
                <a:cs typeface="Libre Baskerville"/>
                <a:sym typeface="Libre Baskerville"/>
              </a:rPr>
              <a:t>O</a:t>
            </a:r>
            <a:r>
              <a:rPr lang="en-US" sz="2800" b="1">
                <a:solidFill>
                  <a:schemeClr val="dk1"/>
                </a:solidFill>
                <a:latin typeface="Libre Baskerville"/>
                <a:ea typeface="Libre Baskerville"/>
                <a:cs typeface="Libre Baskerville"/>
                <a:sym typeface="Libre Baskerville"/>
              </a:rPr>
              <a:t>bjective:</a:t>
            </a:r>
            <a:r>
              <a:rPr lang="en-US" sz="2800">
                <a:solidFill>
                  <a:schemeClr val="dk1"/>
                </a:solidFill>
                <a:latin typeface="Libre Baskerville"/>
                <a:ea typeface="Libre Baskerville"/>
                <a:cs typeface="Libre Baskerville"/>
                <a:sym typeface="Libre Baskerville"/>
              </a:rPr>
              <a:t> This project seeks to </a:t>
            </a:r>
            <a:r>
              <a:rPr lang="en-US" sz="2800" b="1">
                <a:solidFill>
                  <a:schemeClr val="dk1"/>
                </a:solidFill>
                <a:latin typeface="Libre Baskerville"/>
                <a:ea typeface="Libre Baskerville"/>
                <a:cs typeface="Libre Baskerville"/>
                <a:sym typeface="Libre Baskerville"/>
              </a:rPr>
              <a:t>predict movie popularity scores</a:t>
            </a:r>
            <a:r>
              <a:rPr lang="en-US" sz="2800">
                <a:solidFill>
                  <a:schemeClr val="dk1"/>
                </a:solidFill>
                <a:latin typeface="Libre Baskerville"/>
                <a:ea typeface="Libre Baskerville"/>
                <a:cs typeface="Libre Baskerville"/>
                <a:sym typeface="Libre Baskerville"/>
              </a:rPr>
              <a:t> by leveraging advanced machine learning models. By analyzing a rich dataset of historical movie data, our models will uncover the key factors driving a movie's success, offering critical insights for producers and marketers.</a:t>
            </a:r>
            <a:endParaRPr sz="2800">
              <a:solidFill>
                <a:schemeClr val="dk1"/>
              </a:solidFill>
              <a:latin typeface="Libre Baskerville"/>
              <a:ea typeface="Libre Baskerville"/>
              <a:cs typeface="Libre Baskerville"/>
              <a:sym typeface="Libre Baskerville"/>
            </a:endParaRPr>
          </a:p>
          <a:p>
            <a:pPr marL="0" lvl="0" indent="0" algn="l" rtl="0">
              <a:lnSpc>
                <a:spcPct val="115000"/>
              </a:lnSpc>
              <a:spcBef>
                <a:spcPts val="0"/>
              </a:spcBef>
              <a:spcAft>
                <a:spcPts val="0"/>
              </a:spcAft>
              <a:buNone/>
            </a:pPr>
            <a:endParaRPr sz="2800">
              <a:solidFill>
                <a:schemeClr val="dk1"/>
              </a:solidFill>
              <a:latin typeface="Libre Baskerville"/>
              <a:ea typeface="Libre Baskerville"/>
              <a:cs typeface="Libre Baskerville"/>
              <a:sym typeface="Libre Baskerville"/>
            </a:endParaRPr>
          </a:p>
          <a:p>
            <a:pPr marL="0" lvl="0" indent="0" algn="l" rtl="0">
              <a:lnSpc>
                <a:spcPct val="115000"/>
              </a:lnSpc>
              <a:spcBef>
                <a:spcPts val="0"/>
              </a:spcBef>
              <a:spcAft>
                <a:spcPts val="0"/>
              </a:spcAft>
              <a:buNone/>
            </a:pPr>
            <a:r>
              <a:rPr lang="en-US" sz="2800" b="1">
                <a:solidFill>
                  <a:schemeClr val="dk1"/>
                </a:solidFill>
                <a:latin typeface="Libre Baskerville"/>
                <a:ea typeface="Libre Baskerville"/>
                <a:cs typeface="Libre Baskerville"/>
                <a:sym typeface="Libre Baskerville"/>
              </a:rPr>
              <a:t>Data Source:</a:t>
            </a:r>
            <a:r>
              <a:rPr lang="en-US" sz="2800">
                <a:solidFill>
                  <a:schemeClr val="dk1"/>
                </a:solidFill>
                <a:latin typeface="Libre Baskerville"/>
                <a:ea typeface="Libre Baskerville"/>
                <a:cs typeface="Libre Baskerville"/>
                <a:sym typeface="Libre Baskerville"/>
              </a:rPr>
              <a:t> Kaggle’s TMDB 5000 Movie and Oscar Best Picture Movies Datasets</a:t>
            </a:r>
            <a:endParaRPr sz="2800">
              <a:solidFill>
                <a:schemeClr val="dk1"/>
              </a:solidFill>
              <a:latin typeface="Libre Baskerville"/>
              <a:ea typeface="Libre Baskerville"/>
              <a:cs typeface="Libre Baskerville"/>
              <a:sym typeface="Libre Baskerville"/>
            </a:endParaRPr>
          </a:p>
          <a:p>
            <a:pPr marL="0" lvl="0" indent="0" algn="l" rtl="0">
              <a:lnSpc>
                <a:spcPct val="115000"/>
              </a:lnSpc>
              <a:spcBef>
                <a:spcPts val="0"/>
              </a:spcBef>
              <a:spcAft>
                <a:spcPts val="0"/>
              </a:spcAft>
              <a:buNone/>
            </a:pPr>
            <a:endParaRPr sz="2800">
              <a:solidFill>
                <a:schemeClr val="dk1"/>
              </a:solidFill>
              <a:latin typeface="Libre Baskerville"/>
              <a:ea typeface="Libre Baskerville"/>
              <a:cs typeface="Libre Baskerville"/>
              <a:sym typeface="Libre Baskerville"/>
            </a:endParaRPr>
          </a:p>
          <a:p>
            <a:pPr marL="0" lvl="0" indent="0" algn="l" rtl="0">
              <a:lnSpc>
                <a:spcPct val="115000"/>
              </a:lnSpc>
              <a:spcBef>
                <a:spcPts val="0"/>
              </a:spcBef>
              <a:spcAft>
                <a:spcPts val="0"/>
              </a:spcAft>
              <a:buNone/>
            </a:pPr>
            <a:r>
              <a:rPr lang="en-US" sz="2800" b="1">
                <a:solidFill>
                  <a:schemeClr val="dk1"/>
                </a:solidFill>
                <a:latin typeface="Libre Baskerville"/>
                <a:ea typeface="Libre Baskerville"/>
                <a:cs typeface="Libre Baskerville"/>
                <a:sym typeface="Libre Baskerville"/>
              </a:rPr>
              <a:t>Challenge:</a:t>
            </a:r>
            <a:r>
              <a:rPr lang="en-US" sz="2800">
                <a:solidFill>
                  <a:schemeClr val="dk1"/>
                </a:solidFill>
                <a:latin typeface="Libre Baskerville"/>
                <a:ea typeface="Libre Baskerville"/>
                <a:cs typeface="Libre Baskerville"/>
                <a:sym typeface="Libre Baskerville"/>
              </a:rPr>
              <a:t> Identifying which features had the most impact on predicting popularity. </a:t>
            </a:r>
            <a:endParaRPr sz="2800">
              <a:solidFill>
                <a:schemeClr val="dk1"/>
              </a:solidFill>
              <a:latin typeface="Libre Baskerville"/>
              <a:ea typeface="Libre Baskerville"/>
              <a:cs typeface="Libre Baskerville"/>
              <a:sym typeface="Libre Baskerville"/>
            </a:endParaRPr>
          </a:p>
          <a:p>
            <a:pPr marL="0" lvl="0" indent="0" algn="l" rtl="0">
              <a:lnSpc>
                <a:spcPct val="115000"/>
              </a:lnSpc>
              <a:spcBef>
                <a:spcPts val="0"/>
              </a:spcBef>
              <a:spcAft>
                <a:spcPts val="0"/>
              </a:spcAft>
              <a:buNone/>
            </a:pPr>
            <a:endParaRPr sz="2800">
              <a:solidFill>
                <a:schemeClr val="dk1"/>
              </a:solidFill>
              <a:latin typeface="Libre Baskerville"/>
              <a:ea typeface="Libre Baskerville"/>
              <a:cs typeface="Libre Baskerville"/>
              <a:sym typeface="Libre Baskerville"/>
            </a:endParaRPr>
          </a:p>
          <a:p>
            <a:pPr marL="0" lvl="0" indent="0" algn="l" rtl="0">
              <a:lnSpc>
                <a:spcPct val="115000"/>
              </a:lnSpc>
              <a:spcBef>
                <a:spcPts val="0"/>
              </a:spcBef>
              <a:spcAft>
                <a:spcPts val="0"/>
              </a:spcAft>
              <a:buNone/>
            </a:pPr>
            <a:r>
              <a:rPr lang="en-US" sz="2800" b="1">
                <a:solidFill>
                  <a:schemeClr val="dk1"/>
                </a:solidFill>
                <a:latin typeface="Libre Baskerville"/>
                <a:ea typeface="Libre Baskerville"/>
                <a:cs typeface="Libre Baskerville"/>
                <a:sym typeface="Libre Baskerville"/>
              </a:rPr>
              <a:t>Assumptions:</a:t>
            </a:r>
            <a:r>
              <a:rPr lang="en-US" sz="2800">
                <a:solidFill>
                  <a:schemeClr val="dk1"/>
                </a:solidFill>
                <a:latin typeface="Libre Baskerville"/>
                <a:ea typeface="Libre Baskerville"/>
                <a:cs typeface="Libre Baskerville"/>
                <a:sym typeface="Libre Baskerville"/>
              </a:rPr>
              <a:t> </a:t>
            </a:r>
            <a:endParaRPr sz="2800">
              <a:solidFill>
                <a:schemeClr val="dk1"/>
              </a:solidFill>
              <a:latin typeface="Libre Baskerville"/>
              <a:ea typeface="Libre Baskerville"/>
              <a:cs typeface="Libre Baskerville"/>
              <a:sym typeface="Libre Baskerville"/>
            </a:endParaRPr>
          </a:p>
          <a:p>
            <a:pPr marL="457200" lvl="0" indent="-406400" algn="l" rtl="0">
              <a:lnSpc>
                <a:spcPct val="115000"/>
              </a:lnSpc>
              <a:spcBef>
                <a:spcPts val="0"/>
              </a:spcBef>
              <a:spcAft>
                <a:spcPts val="0"/>
              </a:spcAft>
              <a:buClr>
                <a:schemeClr val="dk1"/>
              </a:buClr>
              <a:buSzPts val="2800"/>
              <a:buFont typeface="Libre Baskerville"/>
              <a:buChar char="●"/>
            </a:pPr>
            <a:r>
              <a:rPr lang="en-US" sz="2800">
                <a:solidFill>
                  <a:schemeClr val="dk1"/>
                </a:solidFill>
                <a:latin typeface="Libre Baskerville"/>
                <a:ea typeface="Libre Baskerville"/>
                <a:cs typeface="Libre Baskerville"/>
                <a:sym typeface="Libre Baskerville"/>
              </a:rPr>
              <a:t>Winning or being nominated for Oscars boosts popularity</a:t>
            </a:r>
            <a:endParaRPr sz="2800">
              <a:solidFill>
                <a:schemeClr val="dk1"/>
              </a:solidFill>
              <a:latin typeface="Libre Baskerville"/>
              <a:ea typeface="Libre Baskerville"/>
              <a:cs typeface="Libre Baskerville"/>
              <a:sym typeface="Libre Baskerville"/>
            </a:endParaRPr>
          </a:p>
          <a:p>
            <a:pPr marL="457200" lvl="0" indent="-406400" algn="l" rtl="0">
              <a:lnSpc>
                <a:spcPct val="115000"/>
              </a:lnSpc>
              <a:spcBef>
                <a:spcPts val="0"/>
              </a:spcBef>
              <a:spcAft>
                <a:spcPts val="0"/>
              </a:spcAft>
              <a:buClr>
                <a:schemeClr val="dk1"/>
              </a:buClr>
              <a:buSzPts val="2800"/>
              <a:buFont typeface="Libre Baskerville"/>
              <a:buChar char="●"/>
            </a:pPr>
            <a:r>
              <a:rPr lang="en-US" sz="2800">
                <a:solidFill>
                  <a:schemeClr val="dk1"/>
                </a:solidFill>
                <a:latin typeface="Libre Baskerville"/>
                <a:ea typeface="Libre Baskerville"/>
                <a:cs typeface="Libre Baskerville"/>
                <a:sym typeface="Libre Baskerville"/>
              </a:rPr>
              <a:t>Big-name directors and famous actors make movies more popular</a:t>
            </a:r>
            <a:endParaRPr sz="2800">
              <a:solidFill>
                <a:schemeClr val="dk1"/>
              </a:solidFill>
              <a:latin typeface="Libre Baskerville"/>
              <a:ea typeface="Libre Baskerville"/>
              <a:cs typeface="Libre Baskerville"/>
              <a:sym typeface="Libre Baskerville"/>
            </a:endParaRPr>
          </a:p>
          <a:p>
            <a:pPr marL="457200" lvl="0" indent="-406400" algn="l" rtl="0">
              <a:lnSpc>
                <a:spcPct val="115000"/>
              </a:lnSpc>
              <a:spcBef>
                <a:spcPts val="0"/>
              </a:spcBef>
              <a:spcAft>
                <a:spcPts val="0"/>
              </a:spcAft>
              <a:buClr>
                <a:schemeClr val="dk1"/>
              </a:buClr>
              <a:buSzPts val="2800"/>
              <a:buFont typeface="Libre Baskerville"/>
              <a:buChar char="●"/>
            </a:pPr>
            <a:r>
              <a:rPr lang="en-US" sz="2800">
                <a:solidFill>
                  <a:schemeClr val="dk1"/>
                </a:solidFill>
                <a:latin typeface="Libre Baskerville"/>
                <a:ea typeface="Libre Baskerville"/>
                <a:cs typeface="Libre Baskerville"/>
                <a:sym typeface="Libre Baskerville"/>
              </a:rPr>
              <a:t>Higher budgets lead to more popular movies</a:t>
            </a:r>
            <a:endParaRPr sz="2800">
              <a:solidFill>
                <a:schemeClr val="dk1"/>
              </a:solidFill>
              <a:latin typeface="Libre Baskerville"/>
              <a:ea typeface="Libre Baskerville"/>
              <a:cs typeface="Libre Baskerville"/>
              <a:sym typeface="Libre Baskerville"/>
            </a:endParaRPr>
          </a:p>
          <a:p>
            <a:pPr marL="457200" lvl="0" indent="-406400" algn="l" rtl="0">
              <a:lnSpc>
                <a:spcPct val="115000"/>
              </a:lnSpc>
              <a:spcBef>
                <a:spcPts val="0"/>
              </a:spcBef>
              <a:spcAft>
                <a:spcPts val="0"/>
              </a:spcAft>
              <a:buClr>
                <a:schemeClr val="dk1"/>
              </a:buClr>
              <a:buSzPts val="2800"/>
              <a:buFont typeface="Libre Baskerville"/>
              <a:buChar char="●"/>
            </a:pPr>
            <a:r>
              <a:rPr lang="en-US" sz="2800">
                <a:solidFill>
                  <a:schemeClr val="dk1"/>
                </a:solidFill>
                <a:latin typeface="Libre Baskerville"/>
                <a:ea typeface="Libre Baskerville"/>
                <a:cs typeface="Libre Baskerville"/>
                <a:sym typeface="Libre Baskerville"/>
              </a:rPr>
              <a:t>Popular genres draw more audiences</a:t>
            </a:r>
            <a:endParaRPr sz="2800">
              <a:solidFill>
                <a:schemeClr val="dk1"/>
              </a:solidFill>
              <a:latin typeface="Libre Baskerville"/>
              <a:ea typeface="Libre Baskerville"/>
              <a:cs typeface="Libre Baskerville"/>
              <a:sym typeface="Libre Baskerville"/>
            </a:endParaRPr>
          </a:p>
          <a:p>
            <a:pPr marL="457200" lvl="0" indent="0" algn="l" rtl="0">
              <a:lnSpc>
                <a:spcPct val="115000"/>
              </a:lnSpc>
              <a:spcBef>
                <a:spcPts val="0"/>
              </a:spcBef>
              <a:spcAft>
                <a:spcPts val="0"/>
              </a:spcAft>
              <a:buNone/>
            </a:pPr>
            <a:endParaRPr sz="2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Shape 115"/>
        <p:cNvGrpSpPr/>
        <p:nvPr/>
      </p:nvGrpSpPr>
      <p:grpSpPr>
        <a:xfrm>
          <a:off x="0" y="0"/>
          <a:ext cx="0" cy="0"/>
          <a:chOff x="0" y="0"/>
          <a:chExt cx="0" cy="0"/>
        </a:xfrm>
      </p:grpSpPr>
      <p:pic>
        <p:nvPicPr>
          <p:cNvPr id="116" name="Google Shape;116;p16"/>
          <p:cNvPicPr preferRelativeResize="0"/>
          <p:nvPr/>
        </p:nvPicPr>
        <p:blipFill>
          <a:blip r:embed="rId3">
            <a:alphaModFix/>
          </a:blip>
          <a:stretch>
            <a:fillRect/>
          </a:stretch>
        </p:blipFill>
        <p:spPr>
          <a:xfrm>
            <a:off x="0" y="-2"/>
            <a:ext cx="18288000" cy="1687400"/>
          </a:xfrm>
          <a:prstGeom prst="rect">
            <a:avLst/>
          </a:prstGeom>
          <a:noFill/>
          <a:ln>
            <a:noFill/>
          </a:ln>
        </p:spPr>
      </p:pic>
      <p:sp>
        <p:nvSpPr>
          <p:cNvPr id="117" name="Google Shape;117;p16"/>
          <p:cNvSpPr txBox="1"/>
          <p:nvPr/>
        </p:nvSpPr>
        <p:spPr>
          <a:xfrm>
            <a:off x="1028700" y="289600"/>
            <a:ext cx="16230600" cy="11082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spAutoFit/>
          </a:bodyPr>
          <a:lstStyle/>
          <a:p>
            <a:pPr marL="0" marR="0" lvl="0" indent="0" algn="ctr" rtl="0">
              <a:lnSpc>
                <a:spcPct val="115002"/>
              </a:lnSpc>
              <a:spcBef>
                <a:spcPts val="0"/>
              </a:spcBef>
              <a:spcAft>
                <a:spcPts val="0"/>
              </a:spcAft>
              <a:buNone/>
            </a:pPr>
            <a:r>
              <a:rPr lang="en-US" sz="7200" b="1">
                <a:solidFill>
                  <a:srgbClr val="E4AF0D"/>
                </a:solidFill>
                <a:latin typeface="Libre Baskerville"/>
                <a:ea typeface="Libre Baskerville"/>
                <a:cs typeface="Libre Baskerville"/>
                <a:sym typeface="Libre Baskerville"/>
              </a:rPr>
              <a:t>ETL Highlights </a:t>
            </a:r>
            <a:endParaRPr sz="7200">
              <a:solidFill>
                <a:srgbClr val="E4AF0D"/>
              </a:solidFill>
              <a:latin typeface="Libre Baskerville"/>
              <a:ea typeface="Libre Baskerville"/>
              <a:cs typeface="Libre Baskerville"/>
              <a:sym typeface="Libre Baskerville"/>
            </a:endParaRPr>
          </a:p>
        </p:txBody>
      </p:sp>
      <p:pic>
        <p:nvPicPr>
          <p:cNvPr id="118" name="Google Shape;118;p16"/>
          <p:cNvPicPr preferRelativeResize="0"/>
          <p:nvPr/>
        </p:nvPicPr>
        <p:blipFill>
          <a:blip r:embed="rId4">
            <a:alphaModFix/>
          </a:blip>
          <a:stretch>
            <a:fillRect/>
          </a:stretch>
        </p:blipFill>
        <p:spPr>
          <a:xfrm>
            <a:off x="12232425" y="4224687"/>
            <a:ext cx="5752825" cy="3679475"/>
          </a:xfrm>
          <a:prstGeom prst="rect">
            <a:avLst/>
          </a:prstGeom>
          <a:noFill/>
          <a:ln>
            <a:noFill/>
          </a:ln>
        </p:spPr>
      </p:pic>
      <p:pic>
        <p:nvPicPr>
          <p:cNvPr id="119" name="Google Shape;119;p16"/>
          <p:cNvPicPr preferRelativeResize="0"/>
          <p:nvPr/>
        </p:nvPicPr>
        <p:blipFill>
          <a:blip r:embed="rId5">
            <a:alphaModFix/>
          </a:blip>
          <a:stretch>
            <a:fillRect/>
          </a:stretch>
        </p:blipFill>
        <p:spPr>
          <a:xfrm>
            <a:off x="255575" y="1966074"/>
            <a:ext cx="11976851" cy="8196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Shape 123"/>
        <p:cNvGrpSpPr/>
        <p:nvPr/>
      </p:nvGrpSpPr>
      <p:grpSpPr>
        <a:xfrm>
          <a:off x="0" y="0"/>
          <a:ext cx="0" cy="0"/>
          <a:chOff x="0" y="0"/>
          <a:chExt cx="0" cy="0"/>
        </a:xfrm>
      </p:grpSpPr>
      <p:pic>
        <p:nvPicPr>
          <p:cNvPr id="124" name="Google Shape;124;p17"/>
          <p:cNvPicPr preferRelativeResize="0"/>
          <p:nvPr/>
        </p:nvPicPr>
        <p:blipFill>
          <a:blip r:embed="rId3">
            <a:alphaModFix/>
          </a:blip>
          <a:stretch>
            <a:fillRect/>
          </a:stretch>
        </p:blipFill>
        <p:spPr>
          <a:xfrm>
            <a:off x="0" y="0"/>
            <a:ext cx="18288000" cy="1999500"/>
          </a:xfrm>
          <a:prstGeom prst="rect">
            <a:avLst/>
          </a:prstGeom>
          <a:noFill/>
          <a:ln>
            <a:noFill/>
          </a:ln>
        </p:spPr>
      </p:pic>
      <p:sp>
        <p:nvSpPr>
          <p:cNvPr id="125" name="Google Shape;125;p17"/>
          <p:cNvSpPr txBox="1"/>
          <p:nvPr/>
        </p:nvSpPr>
        <p:spPr>
          <a:xfrm>
            <a:off x="1028700" y="241425"/>
            <a:ext cx="16230600" cy="11082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spAutoFit/>
          </a:bodyPr>
          <a:lstStyle/>
          <a:p>
            <a:pPr marL="0" marR="0" lvl="0" indent="0" algn="ctr" rtl="0">
              <a:lnSpc>
                <a:spcPct val="115002"/>
              </a:lnSpc>
              <a:spcBef>
                <a:spcPts val="0"/>
              </a:spcBef>
              <a:spcAft>
                <a:spcPts val="0"/>
              </a:spcAft>
              <a:buNone/>
            </a:pPr>
            <a:r>
              <a:rPr lang="en-US" sz="7200" b="1">
                <a:solidFill>
                  <a:srgbClr val="E4AF0D"/>
                </a:solidFill>
                <a:latin typeface="Libre Baskerville"/>
                <a:ea typeface="Libre Baskerville"/>
                <a:cs typeface="Libre Baskerville"/>
                <a:sym typeface="Libre Baskerville"/>
              </a:rPr>
              <a:t>EDA Highlights </a:t>
            </a:r>
            <a:endParaRPr sz="7200">
              <a:solidFill>
                <a:srgbClr val="E4AF0D"/>
              </a:solidFill>
              <a:latin typeface="Libre Baskerville"/>
              <a:ea typeface="Libre Baskerville"/>
              <a:cs typeface="Libre Baskerville"/>
              <a:sym typeface="Libre Baskerville"/>
            </a:endParaRPr>
          </a:p>
        </p:txBody>
      </p:sp>
      <p:pic>
        <p:nvPicPr>
          <p:cNvPr id="126" name="Google Shape;126;p17"/>
          <p:cNvPicPr preferRelativeResize="0"/>
          <p:nvPr/>
        </p:nvPicPr>
        <p:blipFill>
          <a:blip r:embed="rId4">
            <a:alphaModFix/>
          </a:blip>
          <a:stretch>
            <a:fillRect/>
          </a:stretch>
        </p:blipFill>
        <p:spPr>
          <a:xfrm>
            <a:off x="6483500" y="2405525"/>
            <a:ext cx="10775798" cy="6887467"/>
          </a:xfrm>
          <a:prstGeom prst="rect">
            <a:avLst/>
          </a:prstGeom>
          <a:noFill/>
          <a:ln w="38100" cap="flat" cmpd="dbl">
            <a:solidFill>
              <a:schemeClr val="dk2"/>
            </a:solidFill>
            <a:prstDash val="solid"/>
            <a:round/>
            <a:headEnd type="none" w="sm" len="sm"/>
            <a:tailEnd type="none" w="sm" len="sm"/>
          </a:ln>
        </p:spPr>
      </p:pic>
      <p:sp>
        <p:nvSpPr>
          <p:cNvPr id="127" name="Google Shape;127;p17"/>
          <p:cNvSpPr txBox="1"/>
          <p:nvPr/>
        </p:nvSpPr>
        <p:spPr>
          <a:xfrm>
            <a:off x="504025" y="2786525"/>
            <a:ext cx="5279700" cy="6111600"/>
          </a:xfrm>
          <a:prstGeom prst="rect">
            <a:avLst/>
          </a:prstGeom>
          <a:noFill/>
          <a:ln>
            <a:noFill/>
          </a:ln>
        </p:spPr>
        <p:txBody>
          <a:bodyPr spcFirstLastPara="1" wrap="square" lIns="91425" tIns="91425" rIns="91425" bIns="91425" anchor="t" anchorCtr="0">
            <a:noAutofit/>
          </a:bodyPr>
          <a:lstStyle/>
          <a:p>
            <a:pPr marL="457200" lvl="0" indent="-431800" algn="l" rtl="0">
              <a:lnSpc>
                <a:spcPct val="115000"/>
              </a:lnSpc>
              <a:spcBef>
                <a:spcPts val="0"/>
              </a:spcBef>
              <a:spcAft>
                <a:spcPts val="0"/>
              </a:spcAft>
              <a:buClr>
                <a:schemeClr val="dk1"/>
              </a:buClr>
              <a:buSzPts val="3200"/>
              <a:buFont typeface="Libre Baskerville"/>
              <a:buChar char="●"/>
            </a:pPr>
            <a:r>
              <a:rPr lang="en-US" sz="3200">
                <a:solidFill>
                  <a:schemeClr val="dk1"/>
                </a:solidFill>
                <a:latin typeface="Libre Baskerville"/>
                <a:ea typeface="Libre Baskerville"/>
                <a:cs typeface="Libre Baskerville"/>
                <a:sym typeface="Libre Baskerville"/>
              </a:rPr>
              <a:t>Budget, revenue, popularity, and vote count have a right skewed distribution </a:t>
            </a:r>
            <a:endParaRPr sz="3200">
              <a:solidFill>
                <a:schemeClr val="dk1"/>
              </a:solidFill>
              <a:latin typeface="Libre Baskerville"/>
              <a:ea typeface="Libre Baskerville"/>
              <a:cs typeface="Libre Baskerville"/>
              <a:sym typeface="Libre Baskerville"/>
            </a:endParaRPr>
          </a:p>
          <a:p>
            <a:pPr marL="457200" lvl="0" indent="-431800" algn="l" rtl="0">
              <a:lnSpc>
                <a:spcPct val="115000"/>
              </a:lnSpc>
              <a:spcBef>
                <a:spcPts val="0"/>
              </a:spcBef>
              <a:spcAft>
                <a:spcPts val="0"/>
              </a:spcAft>
              <a:buClr>
                <a:schemeClr val="dk1"/>
              </a:buClr>
              <a:buSzPts val="3200"/>
              <a:buFont typeface="Libre Baskerville"/>
              <a:buChar char="●"/>
            </a:pPr>
            <a:r>
              <a:rPr lang="en-US" sz="3200">
                <a:solidFill>
                  <a:schemeClr val="dk1"/>
                </a:solidFill>
                <a:latin typeface="Libre Baskerville"/>
                <a:ea typeface="Libre Baskerville"/>
                <a:cs typeface="Libre Baskerville"/>
                <a:sym typeface="Libre Baskerville"/>
              </a:rPr>
              <a:t>Shows extreme outliers</a:t>
            </a:r>
            <a:endParaRPr sz="3200">
              <a:solidFill>
                <a:schemeClr val="dk1"/>
              </a:solidFill>
              <a:latin typeface="Libre Baskerville"/>
              <a:ea typeface="Libre Baskerville"/>
              <a:cs typeface="Libre Baskerville"/>
              <a:sym typeface="Libre Baskerville"/>
            </a:endParaRPr>
          </a:p>
          <a:p>
            <a:pPr marL="457200" lvl="0" indent="-431800" algn="l" rtl="0">
              <a:lnSpc>
                <a:spcPct val="115000"/>
              </a:lnSpc>
              <a:spcBef>
                <a:spcPts val="0"/>
              </a:spcBef>
              <a:spcAft>
                <a:spcPts val="0"/>
              </a:spcAft>
              <a:buClr>
                <a:schemeClr val="dk1"/>
              </a:buClr>
              <a:buSzPts val="3200"/>
              <a:buFont typeface="Libre Baskerville"/>
              <a:buChar char="●"/>
            </a:pPr>
            <a:r>
              <a:rPr lang="en-US" sz="3200">
                <a:solidFill>
                  <a:schemeClr val="dk1"/>
                </a:solidFill>
                <a:latin typeface="Libre Baskerville"/>
                <a:ea typeface="Libre Baskerville"/>
                <a:cs typeface="Libre Baskerville"/>
                <a:sym typeface="Libre Baskerville"/>
              </a:rPr>
              <a:t>Vote average and runtime have a normal distribution</a:t>
            </a:r>
            <a:endParaRPr sz="3200">
              <a:solidFill>
                <a:schemeClr val="dk1"/>
              </a:solidFill>
              <a:latin typeface="Libre Baskerville"/>
              <a:ea typeface="Libre Baskerville"/>
              <a:cs typeface="Libre Baskerville"/>
              <a:sym typeface="Libre Baskerville"/>
            </a:endParaRPr>
          </a:p>
          <a:p>
            <a:pPr marL="457200" lvl="0" indent="0" algn="l" rtl="0">
              <a:lnSpc>
                <a:spcPct val="115000"/>
              </a:lnSpc>
              <a:spcBef>
                <a:spcPts val="0"/>
              </a:spcBef>
              <a:spcAft>
                <a:spcPts val="0"/>
              </a:spcAft>
              <a:buNone/>
            </a:pPr>
            <a:r>
              <a:rPr lang="en-US" sz="3200">
                <a:solidFill>
                  <a:schemeClr val="dk1"/>
                </a:solidFill>
                <a:latin typeface="Calibri"/>
                <a:ea typeface="Calibri"/>
                <a:cs typeface="Calibri"/>
                <a:sym typeface="Calibri"/>
              </a:rPr>
              <a:t> </a:t>
            </a:r>
            <a:endParaRPr sz="3200">
              <a:solidFill>
                <a:schemeClr val="dk1"/>
              </a:solidFill>
              <a:latin typeface="Calibri"/>
              <a:ea typeface="Calibri"/>
              <a:cs typeface="Calibri"/>
              <a:sym typeface="Calibri"/>
            </a:endParaRPr>
          </a:p>
          <a:p>
            <a:pPr marL="457200" lvl="0" indent="0" algn="l" rtl="0">
              <a:spcBef>
                <a:spcPts val="0"/>
              </a:spcBef>
              <a:spcAft>
                <a:spcPts val="0"/>
              </a:spcAft>
              <a:buNone/>
            </a:pPr>
            <a:endParaRPr sz="32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Shape 131"/>
        <p:cNvGrpSpPr/>
        <p:nvPr/>
      </p:nvGrpSpPr>
      <p:grpSpPr>
        <a:xfrm>
          <a:off x="0" y="0"/>
          <a:ext cx="0" cy="0"/>
          <a:chOff x="0" y="0"/>
          <a:chExt cx="0" cy="0"/>
        </a:xfrm>
      </p:grpSpPr>
      <p:pic>
        <p:nvPicPr>
          <p:cNvPr id="132" name="Google Shape;132;p18"/>
          <p:cNvPicPr preferRelativeResize="0"/>
          <p:nvPr/>
        </p:nvPicPr>
        <p:blipFill>
          <a:blip r:embed="rId3">
            <a:alphaModFix/>
          </a:blip>
          <a:stretch>
            <a:fillRect/>
          </a:stretch>
        </p:blipFill>
        <p:spPr>
          <a:xfrm>
            <a:off x="0" y="0"/>
            <a:ext cx="18288000" cy="1719225"/>
          </a:xfrm>
          <a:prstGeom prst="rect">
            <a:avLst/>
          </a:prstGeom>
          <a:noFill/>
          <a:ln>
            <a:noFill/>
          </a:ln>
        </p:spPr>
      </p:pic>
      <p:sp>
        <p:nvSpPr>
          <p:cNvPr id="133" name="Google Shape;133;p18"/>
          <p:cNvSpPr txBox="1"/>
          <p:nvPr/>
        </p:nvSpPr>
        <p:spPr>
          <a:xfrm>
            <a:off x="1028700" y="120712"/>
            <a:ext cx="16230600" cy="11082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spAutoFit/>
          </a:bodyPr>
          <a:lstStyle/>
          <a:p>
            <a:pPr marL="0" marR="0" lvl="0" indent="0" algn="ctr" rtl="0">
              <a:lnSpc>
                <a:spcPct val="115002"/>
              </a:lnSpc>
              <a:spcBef>
                <a:spcPts val="0"/>
              </a:spcBef>
              <a:spcAft>
                <a:spcPts val="0"/>
              </a:spcAft>
              <a:buNone/>
            </a:pPr>
            <a:r>
              <a:rPr lang="en-US" sz="7200" b="1">
                <a:solidFill>
                  <a:srgbClr val="E4AF0D"/>
                </a:solidFill>
                <a:latin typeface="Libre Baskerville"/>
                <a:ea typeface="Libre Baskerville"/>
                <a:cs typeface="Libre Baskerville"/>
                <a:sym typeface="Libre Baskerville"/>
              </a:rPr>
              <a:t>EDA Highlights </a:t>
            </a:r>
            <a:endParaRPr sz="7200">
              <a:solidFill>
                <a:srgbClr val="E4AF0D"/>
              </a:solidFill>
              <a:latin typeface="Libre Baskerville"/>
              <a:ea typeface="Libre Baskerville"/>
              <a:cs typeface="Libre Baskerville"/>
              <a:sym typeface="Libre Baskerville"/>
            </a:endParaRPr>
          </a:p>
        </p:txBody>
      </p:sp>
      <p:pic>
        <p:nvPicPr>
          <p:cNvPr id="134" name="Google Shape;134;p18"/>
          <p:cNvPicPr preferRelativeResize="0"/>
          <p:nvPr/>
        </p:nvPicPr>
        <p:blipFill rotWithShape="1">
          <a:blip r:embed="rId4">
            <a:alphaModFix/>
          </a:blip>
          <a:srcRect t="8223" r="15095"/>
          <a:stretch/>
        </p:blipFill>
        <p:spPr>
          <a:xfrm>
            <a:off x="6934250" y="2087625"/>
            <a:ext cx="10724398" cy="7725900"/>
          </a:xfrm>
          <a:prstGeom prst="rect">
            <a:avLst/>
          </a:prstGeom>
          <a:noFill/>
          <a:ln w="38100" cap="flat" cmpd="dbl">
            <a:solidFill>
              <a:schemeClr val="dk2"/>
            </a:solidFill>
            <a:prstDash val="solid"/>
            <a:round/>
            <a:headEnd type="none" w="sm" len="sm"/>
            <a:tailEnd type="none" w="sm" len="sm"/>
          </a:ln>
        </p:spPr>
      </p:pic>
      <p:sp>
        <p:nvSpPr>
          <p:cNvPr id="135" name="Google Shape;135;p18"/>
          <p:cNvSpPr txBox="1"/>
          <p:nvPr/>
        </p:nvSpPr>
        <p:spPr>
          <a:xfrm>
            <a:off x="442450" y="2239900"/>
            <a:ext cx="6194400" cy="7411200"/>
          </a:xfrm>
          <a:prstGeom prst="rect">
            <a:avLst/>
          </a:prstGeom>
          <a:noFill/>
          <a:ln>
            <a:noFill/>
          </a:ln>
        </p:spPr>
        <p:txBody>
          <a:bodyPr spcFirstLastPara="1" wrap="square" lIns="91425" tIns="91425" rIns="91425" bIns="91425" anchor="t" anchorCtr="0">
            <a:noAutofit/>
          </a:bodyPr>
          <a:lstStyle/>
          <a:p>
            <a:pPr marL="457200" lvl="0" indent="-374650" algn="l" rtl="0">
              <a:lnSpc>
                <a:spcPct val="115000"/>
              </a:lnSpc>
              <a:spcBef>
                <a:spcPts val="1200"/>
              </a:spcBef>
              <a:spcAft>
                <a:spcPts val="0"/>
              </a:spcAft>
              <a:buClr>
                <a:schemeClr val="dk1"/>
              </a:buClr>
              <a:buSzPts val="2300"/>
              <a:buChar char="●"/>
            </a:pPr>
            <a:r>
              <a:rPr lang="en-US" sz="2300" b="1">
                <a:solidFill>
                  <a:schemeClr val="dk1"/>
                </a:solidFill>
                <a:latin typeface="Libre Baskerville"/>
                <a:ea typeface="Libre Baskerville"/>
                <a:cs typeface="Libre Baskerville"/>
                <a:sym typeface="Libre Baskerville"/>
              </a:rPr>
              <a:t>Budget and popularity:</a:t>
            </a:r>
            <a:r>
              <a:rPr lang="en-US" sz="2300">
                <a:solidFill>
                  <a:schemeClr val="dk1"/>
                </a:solidFill>
                <a:latin typeface="Libre Baskerville"/>
                <a:ea typeface="Libre Baskerville"/>
                <a:cs typeface="Libre Baskerville"/>
                <a:sym typeface="Libre Baskerville"/>
              </a:rPr>
              <a:t> Movies with higher budgets and popularity tend to have higher revenues.</a:t>
            </a:r>
            <a:endParaRPr sz="2300">
              <a:solidFill>
                <a:schemeClr val="dk1"/>
              </a:solidFill>
              <a:latin typeface="Libre Baskerville"/>
              <a:ea typeface="Libre Baskerville"/>
              <a:cs typeface="Libre Baskerville"/>
              <a:sym typeface="Libre Baskerville"/>
            </a:endParaRPr>
          </a:p>
          <a:p>
            <a:pPr marL="457200" lvl="0" indent="-374650" algn="l" rtl="0">
              <a:lnSpc>
                <a:spcPct val="115000"/>
              </a:lnSpc>
              <a:spcBef>
                <a:spcPts val="0"/>
              </a:spcBef>
              <a:spcAft>
                <a:spcPts val="0"/>
              </a:spcAft>
              <a:buClr>
                <a:schemeClr val="dk1"/>
              </a:buClr>
              <a:buSzPts val="2300"/>
              <a:buChar char="●"/>
            </a:pPr>
            <a:r>
              <a:rPr lang="en-US" sz="2300" b="1">
                <a:solidFill>
                  <a:schemeClr val="dk1"/>
                </a:solidFill>
                <a:latin typeface="Libre Baskerville"/>
                <a:ea typeface="Libre Baskerville"/>
                <a:cs typeface="Libre Baskerville"/>
                <a:sym typeface="Libre Baskerville"/>
              </a:rPr>
              <a:t>Vote count and revenue:</a:t>
            </a:r>
            <a:r>
              <a:rPr lang="en-US" sz="2300">
                <a:solidFill>
                  <a:schemeClr val="dk1"/>
                </a:solidFill>
                <a:latin typeface="Libre Baskerville"/>
                <a:ea typeface="Libre Baskerville"/>
                <a:cs typeface="Libre Baskerville"/>
                <a:sym typeface="Libre Baskerville"/>
              </a:rPr>
              <a:t> A strong correlation exists between vote count and revenue, indicating the importance of audience engagement.</a:t>
            </a:r>
            <a:endParaRPr sz="2300">
              <a:solidFill>
                <a:schemeClr val="dk1"/>
              </a:solidFill>
              <a:latin typeface="Libre Baskerville"/>
              <a:ea typeface="Libre Baskerville"/>
              <a:cs typeface="Libre Baskerville"/>
              <a:sym typeface="Libre Baskerville"/>
            </a:endParaRPr>
          </a:p>
          <a:p>
            <a:pPr marL="457200" lvl="0" indent="-374650" algn="l" rtl="0">
              <a:lnSpc>
                <a:spcPct val="115000"/>
              </a:lnSpc>
              <a:spcBef>
                <a:spcPts val="0"/>
              </a:spcBef>
              <a:spcAft>
                <a:spcPts val="0"/>
              </a:spcAft>
              <a:buClr>
                <a:schemeClr val="dk1"/>
              </a:buClr>
              <a:buSzPts val="2300"/>
              <a:buChar char="●"/>
            </a:pPr>
            <a:r>
              <a:rPr lang="en-US" sz="2300" b="1">
                <a:solidFill>
                  <a:schemeClr val="dk1"/>
                </a:solidFill>
                <a:latin typeface="Libre Baskerville"/>
                <a:ea typeface="Libre Baskerville"/>
                <a:cs typeface="Libre Baskerville"/>
                <a:sym typeface="Libre Baskerville"/>
              </a:rPr>
              <a:t>Runtime and revenue:</a:t>
            </a:r>
            <a:r>
              <a:rPr lang="en-US" sz="2300">
                <a:solidFill>
                  <a:schemeClr val="dk1"/>
                </a:solidFill>
                <a:latin typeface="Libre Baskerville"/>
                <a:ea typeface="Libre Baskerville"/>
                <a:cs typeface="Libre Baskerville"/>
                <a:sym typeface="Libre Baskerville"/>
              </a:rPr>
              <a:t> While the correlation is moderate, longer movies might have higher revenue potential.</a:t>
            </a:r>
            <a:endParaRPr sz="2300">
              <a:solidFill>
                <a:schemeClr val="dk1"/>
              </a:solidFill>
              <a:latin typeface="Libre Baskerville"/>
              <a:ea typeface="Libre Baskerville"/>
              <a:cs typeface="Libre Baskerville"/>
              <a:sym typeface="Libre Baskerville"/>
            </a:endParaRPr>
          </a:p>
          <a:p>
            <a:pPr marL="457200" lvl="0" indent="-374650" algn="l" rtl="0">
              <a:lnSpc>
                <a:spcPct val="115000"/>
              </a:lnSpc>
              <a:spcBef>
                <a:spcPts val="0"/>
              </a:spcBef>
              <a:spcAft>
                <a:spcPts val="0"/>
              </a:spcAft>
              <a:buClr>
                <a:schemeClr val="dk1"/>
              </a:buClr>
              <a:buSzPts val="2300"/>
              <a:buChar char="●"/>
            </a:pPr>
            <a:r>
              <a:rPr lang="en-US" sz="2300" b="1">
                <a:solidFill>
                  <a:schemeClr val="dk1"/>
                </a:solidFill>
                <a:latin typeface="Libre Baskerville"/>
                <a:ea typeface="Libre Baskerville"/>
                <a:cs typeface="Libre Baskerville"/>
                <a:sym typeface="Libre Baskerville"/>
              </a:rPr>
              <a:t>Oscar wins:</a:t>
            </a:r>
            <a:r>
              <a:rPr lang="en-US" sz="2300">
                <a:solidFill>
                  <a:schemeClr val="dk1"/>
                </a:solidFill>
                <a:latin typeface="Libre Baskerville"/>
                <a:ea typeface="Libre Baskerville"/>
                <a:cs typeface="Libre Baskerville"/>
                <a:sym typeface="Libre Baskerville"/>
              </a:rPr>
              <a:t> Winning an Oscar doesn't necessarily correlate strongly with budget or release year.</a:t>
            </a:r>
            <a:endParaRPr sz="44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Shape 139"/>
        <p:cNvGrpSpPr/>
        <p:nvPr/>
      </p:nvGrpSpPr>
      <p:grpSpPr>
        <a:xfrm>
          <a:off x="0" y="0"/>
          <a:ext cx="0" cy="0"/>
          <a:chOff x="0" y="0"/>
          <a:chExt cx="0" cy="0"/>
        </a:xfrm>
      </p:grpSpPr>
      <p:pic>
        <p:nvPicPr>
          <p:cNvPr id="140" name="Google Shape;140;p19"/>
          <p:cNvPicPr preferRelativeResize="0"/>
          <p:nvPr/>
        </p:nvPicPr>
        <p:blipFill>
          <a:blip r:embed="rId3">
            <a:alphaModFix/>
          </a:blip>
          <a:stretch>
            <a:fillRect/>
          </a:stretch>
        </p:blipFill>
        <p:spPr>
          <a:xfrm>
            <a:off x="0" y="-1"/>
            <a:ext cx="18288000" cy="1836650"/>
          </a:xfrm>
          <a:prstGeom prst="rect">
            <a:avLst/>
          </a:prstGeom>
          <a:noFill/>
          <a:ln>
            <a:noFill/>
          </a:ln>
        </p:spPr>
      </p:pic>
      <p:sp>
        <p:nvSpPr>
          <p:cNvPr id="141" name="Google Shape;141;p19"/>
          <p:cNvSpPr txBox="1"/>
          <p:nvPr/>
        </p:nvSpPr>
        <p:spPr>
          <a:xfrm>
            <a:off x="1028700" y="241425"/>
            <a:ext cx="16230600" cy="11082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spAutoFit/>
          </a:bodyPr>
          <a:lstStyle/>
          <a:p>
            <a:pPr marL="0" marR="0" lvl="0" indent="0" algn="ctr" rtl="0">
              <a:lnSpc>
                <a:spcPct val="115002"/>
              </a:lnSpc>
              <a:spcBef>
                <a:spcPts val="0"/>
              </a:spcBef>
              <a:spcAft>
                <a:spcPts val="0"/>
              </a:spcAft>
              <a:buNone/>
            </a:pPr>
            <a:r>
              <a:rPr lang="en-US" sz="7200" b="1">
                <a:solidFill>
                  <a:srgbClr val="E4AF0D"/>
                </a:solidFill>
                <a:latin typeface="Libre Baskerville"/>
                <a:ea typeface="Libre Baskerville"/>
                <a:cs typeface="Libre Baskerville"/>
                <a:sym typeface="Libre Baskerville"/>
              </a:rPr>
              <a:t>EDA Highlights </a:t>
            </a:r>
            <a:endParaRPr sz="7200">
              <a:solidFill>
                <a:srgbClr val="E4AF0D"/>
              </a:solidFill>
              <a:latin typeface="Libre Baskerville"/>
              <a:ea typeface="Libre Baskerville"/>
              <a:cs typeface="Libre Baskerville"/>
              <a:sym typeface="Libre Baskerville"/>
            </a:endParaRPr>
          </a:p>
        </p:txBody>
      </p:sp>
      <p:pic>
        <p:nvPicPr>
          <p:cNvPr id="142" name="Google Shape;142;p19"/>
          <p:cNvPicPr preferRelativeResize="0"/>
          <p:nvPr/>
        </p:nvPicPr>
        <p:blipFill>
          <a:blip r:embed="rId4">
            <a:alphaModFix/>
          </a:blip>
          <a:stretch>
            <a:fillRect/>
          </a:stretch>
        </p:blipFill>
        <p:spPr>
          <a:xfrm>
            <a:off x="9513725" y="4156925"/>
            <a:ext cx="8308900" cy="5367523"/>
          </a:xfrm>
          <a:prstGeom prst="rect">
            <a:avLst/>
          </a:prstGeom>
          <a:noFill/>
          <a:ln w="38100" cap="flat" cmpd="dbl">
            <a:solidFill>
              <a:schemeClr val="dk2"/>
            </a:solidFill>
            <a:prstDash val="solid"/>
            <a:round/>
            <a:headEnd type="none" w="sm" len="sm"/>
            <a:tailEnd type="none" w="sm" len="sm"/>
          </a:ln>
        </p:spPr>
      </p:pic>
      <p:pic>
        <p:nvPicPr>
          <p:cNvPr id="143" name="Google Shape;143;p19"/>
          <p:cNvPicPr preferRelativeResize="0"/>
          <p:nvPr/>
        </p:nvPicPr>
        <p:blipFill rotWithShape="1">
          <a:blip r:embed="rId5">
            <a:alphaModFix/>
          </a:blip>
          <a:srcRect l="6198" t="6472" r="6867"/>
          <a:stretch/>
        </p:blipFill>
        <p:spPr>
          <a:xfrm>
            <a:off x="665850" y="4156925"/>
            <a:ext cx="7661537" cy="5493125"/>
          </a:xfrm>
          <a:prstGeom prst="rect">
            <a:avLst/>
          </a:prstGeom>
          <a:noFill/>
          <a:ln w="38100" cap="flat" cmpd="dbl">
            <a:solidFill>
              <a:schemeClr val="dk2"/>
            </a:solidFill>
            <a:prstDash val="solid"/>
            <a:round/>
            <a:headEnd type="none" w="sm" len="sm"/>
            <a:tailEnd type="none" w="sm" len="sm"/>
          </a:ln>
        </p:spPr>
      </p:pic>
      <p:sp>
        <p:nvSpPr>
          <p:cNvPr id="144" name="Google Shape;144;p19"/>
          <p:cNvSpPr txBox="1"/>
          <p:nvPr/>
        </p:nvSpPr>
        <p:spPr>
          <a:xfrm>
            <a:off x="9840225" y="2021875"/>
            <a:ext cx="7450800" cy="14778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1"/>
              </a:buClr>
              <a:buSzPts val="2000"/>
              <a:buFont typeface="Libre Baskerville"/>
              <a:buChar char="●"/>
            </a:pPr>
            <a:r>
              <a:rPr lang="en-US" sz="2000">
                <a:solidFill>
                  <a:schemeClr val="dk1"/>
                </a:solidFill>
                <a:latin typeface="Libre Baskerville"/>
                <a:ea typeface="Libre Baskerville"/>
                <a:cs typeface="Libre Baskerville"/>
                <a:sym typeface="Libre Baskerville"/>
              </a:rPr>
              <a:t>Drama and Romance have a higher vote average = stronger audience approval</a:t>
            </a:r>
            <a:endParaRPr sz="2000">
              <a:solidFill>
                <a:schemeClr val="dk1"/>
              </a:solidFill>
              <a:latin typeface="Libre Baskerville"/>
              <a:ea typeface="Libre Baskerville"/>
              <a:cs typeface="Libre Baskerville"/>
              <a:sym typeface="Libre Baskerville"/>
            </a:endParaRPr>
          </a:p>
          <a:p>
            <a:pPr marL="457200" lvl="0" indent="-355600" algn="l" rtl="0">
              <a:lnSpc>
                <a:spcPct val="115000"/>
              </a:lnSpc>
              <a:spcBef>
                <a:spcPts val="0"/>
              </a:spcBef>
              <a:spcAft>
                <a:spcPts val="0"/>
              </a:spcAft>
              <a:buClr>
                <a:schemeClr val="dk1"/>
              </a:buClr>
              <a:buSzPts val="2000"/>
              <a:buFont typeface="Libre Baskerville"/>
              <a:buChar char="●"/>
            </a:pPr>
            <a:r>
              <a:rPr lang="en-US" sz="2000">
                <a:solidFill>
                  <a:schemeClr val="dk1"/>
                </a:solidFill>
                <a:latin typeface="Libre Baskerville"/>
                <a:ea typeface="Libre Baskerville"/>
                <a:cs typeface="Libre Baskerville"/>
                <a:sym typeface="Libre Baskerville"/>
              </a:rPr>
              <a:t>Comedy and Horror show wider variation and lower medians in vote average</a:t>
            </a:r>
            <a:endParaRPr sz="2000">
              <a:solidFill>
                <a:schemeClr val="dk1"/>
              </a:solidFill>
              <a:latin typeface="Libre Baskerville"/>
              <a:ea typeface="Libre Baskerville"/>
              <a:cs typeface="Libre Baskerville"/>
              <a:sym typeface="Libre Baskerville"/>
            </a:endParaRPr>
          </a:p>
          <a:p>
            <a:pPr marL="457200" lvl="0" indent="-355600" algn="l" rtl="0">
              <a:lnSpc>
                <a:spcPct val="115000"/>
              </a:lnSpc>
              <a:spcBef>
                <a:spcPts val="0"/>
              </a:spcBef>
              <a:spcAft>
                <a:spcPts val="0"/>
              </a:spcAft>
              <a:buClr>
                <a:schemeClr val="dk1"/>
              </a:buClr>
              <a:buSzPts val="2000"/>
              <a:buFont typeface="Libre Baskerville"/>
              <a:buChar char="●"/>
            </a:pPr>
            <a:r>
              <a:rPr lang="en-US" sz="2000">
                <a:solidFill>
                  <a:schemeClr val="dk1"/>
                </a:solidFill>
                <a:latin typeface="Libre Baskerville"/>
                <a:ea typeface="Libre Baskerville"/>
                <a:cs typeface="Libre Baskerville"/>
                <a:sym typeface="Libre Baskerville"/>
              </a:rPr>
              <a:t>Significant outliers in Family and Horror genres</a:t>
            </a:r>
            <a:endParaRPr sz="2000">
              <a:solidFill>
                <a:schemeClr val="dk1"/>
              </a:solidFill>
              <a:latin typeface="Libre Baskerville"/>
              <a:ea typeface="Libre Baskerville"/>
              <a:cs typeface="Libre Baskerville"/>
              <a:sym typeface="Libre Baskerville"/>
            </a:endParaRPr>
          </a:p>
        </p:txBody>
      </p:sp>
      <p:sp>
        <p:nvSpPr>
          <p:cNvPr id="145" name="Google Shape;145;p19"/>
          <p:cNvSpPr txBox="1"/>
          <p:nvPr/>
        </p:nvSpPr>
        <p:spPr>
          <a:xfrm>
            <a:off x="684450" y="2021875"/>
            <a:ext cx="7775100" cy="18366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dk1"/>
              </a:buClr>
              <a:buSzPts val="2000"/>
              <a:buFont typeface="Libre Baskerville"/>
              <a:buChar char="●"/>
            </a:pPr>
            <a:r>
              <a:rPr lang="en-US" sz="2000">
                <a:solidFill>
                  <a:schemeClr val="dk1"/>
                </a:solidFill>
                <a:latin typeface="Libre Baskerville"/>
                <a:ea typeface="Libre Baskerville"/>
                <a:cs typeface="Libre Baskerville"/>
                <a:sym typeface="Libre Baskerville"/>
              </a:rPr>
              <a:t>Nominees/Winners show consistent, higher medians revenue compared to non-nominees </a:t>
            </a:r>
            <a:endParaRPr sz="2000">
              <a:solidFill>
                <a:schemeClr val="dk1"/>
              </a:solidFill>
              <a:latin typeface="Libre Baskerville"/>
              <a:ea typeface="Libre Baskerville"/>
              <a:cs typeface="Libre Baskerville"/>
              <a:sym typeface="Libre Baskerville"/>
            </a:endParaRPr>
          </a:p>
          <a:p>
            <a:pPr marL="457200" lvl="0" indent="-355600" algn="l" rtl="0">
              <a:lnSpc>
                <a:spcPct val="115000"/>
              </a:lnSpc>
              <a:spcBef>
                <a:spcPts val="0"/>
              </a:spcBef>
              <a:spcAft>
                <a:spcPts val="0"/>
              </a:spcAft>
              <a:buClr>
                <a:schemeClr val="dk1"/>
              </a:buClr>
              <a:buSzPts val="2000"/>
              <a:buFont typeface="Libre Baskerville"/>
              <a:buChar char="●"/>
            </a:pPr>
            <a:r>
              <a:rPr lang="en-US" sz="2000">
                <a:solidFill>
                  <a:schemeClr val="dk1"/>
                </a:solidFill>
                <a:latin typeface="Libre Baskerville"/>
                <a:ea typeface="Libre Baskerville"/>
                <a:cs typeface="Libre Baskerville"/>
                <a:sym typeface="Libre Baskerville"/>
              </a:rPr>
              <a:t>Non-nominated movies have extreme outliers with very high revenue</a:t>
            </a:r>
            <a:endParaRPr sz="20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Shape 149"/>
        <p:cNvGrpSpPr/>
        <p:nvPr/>
      </p:nvGrpSpPr>
      <p:grpSpPr>
        <a:xfrm>
          <a:off x="0" y="0"/>
          <a:ext cx="0" cy="0"/>
          <a:chOff x="0" y="0"/>
          <a:chExt cx="0" cy="0"/>
        </a:xfrm>
      </p:grpSpPr>
      <p:pic>
        <p:nvPicPr>
          <p:cNvPr id="150" name="Google Shape;150;p20"/>
          <p:cNvPicPr preferRelativeResize="0"/>
          <p:nvPr/>
        </p:nvPicPr>
        <p:blipFill>
          <a:blip r:embed="rId3">
            <a:alphaModFix/>
          </a:blip>
          <a:stretch>
            <a:fillRect/>
          </a:stretch>
        </p:blipFill>
        <p:spPr>
          <a:xfrm>
            <a:off x="0" y="0"/>
            <a:ext cx="18288000" cy="1690125"/>
          </a:xfrm>
          <a:prstGeom prst="rect">
            <a:avLst/>
          </a:prstGeom>
          <a:noFill/>
          <a:ln>
            <a:noFill/>
          </a:ln>
        </p:spPr>
      </p:pic>
      <p:sp>
        <p:nvSpPr>
          <p:cNvPr id="151" name="Google Shape;151;p20"/>
          <p:cNvSpPr txBox="1"/>
          <p:nvPr/>
        </p:nvSpPr>
        <p:spPr>
          <a:xfrm>
            <a:off x="493150" y="106162"/>
            <a:ext cx="16230600" cy="11082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spAutoFit/>
          </a:bodyPr>
          <a:lstStyle/>
          <a:p>
            <a:pPr marL="0" marR="0" lvl="0" indent="0" algn="ctr" rtl="0">
              <a:lnSpc>
                <a:spcPct val="115002"/>
              </a:lnSpc>
              <a:spcBef>
                <a:spcPts val="0"/>
              </a:spcBef>
              <a:spcAft>
                <a:spcPts val="0"/>
              </a:spcAft>
              <a:buNone/>
            </a:pPr>
            <a:r>
              <a:rPr lang="en-US" sz="7200" b="1">
                <a:solidFill>
                  <a:srgbClr val="E4AF0D"/>
                </a:solidFill>
                <a:latin typeface="Libre Baskerville"/>
                <a:ea typeface="Libre Baskerville"/>
                <a:cs typeface="Libre Baskerville"/>
                <a:sym typeface="Libre Baskerville"/>
              </a:rPr>
              <a:t>ML Data Preparation </a:t>
            </a:r>
            <a:endParaRPr sz="7200">
              <a:solidFill>
                <a:srgbClr val="E4AF0D"/>
              </a:solidFill>
              <a:latin typeface="Libre Baskerville"/>
              <a:ea typeface="Libre Baskerville"/>
              <a:cs typeface="Libre Baskerville"/>
              <a:sym typeface="Libre Baskerville"/>
            </a:endParaRPr>
          </a:p>
        </p:txBody>
      </p:sp>
      <p:sp>
        <p:nvSpPr>
          <p:cNvPr id="152" name="Google Shape;152;p20"/>
          <p:cNvSpPr txBox="1"/>
          <p:nvPr/>
        </p:nvSpPr>
        <p:spPr>
          <a:xfrm>
            <a:off x="1178575" y="3128300"/>
            <a:ext cx="8380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pic>
        <p:nvPicPr>
          <p:cNvPr id="153" name="Google Shape;153;p20"/>
          <p:cNvPicPr preferRelativeResize="0"/>
          <p:nvPr/>
        </p:nvPicPr>
        <p:blipFill>
          <a:blip r:embed="rId4">
            <a:alphaModFix/>
          </a:blip>
          <a:stretch>
            <a:fillRect/>
          </a:stretch>
        </p:blipFill>
        <p:spPr>
          <a:xfrm>
            <a:off x="9196725" y="2049600"/>
            <a:ext cx="8019199" cy="8032726"/>
          </a:xfrm>
          <a:prstGeom prst="rect">
            <a:avLst/>
          </a:prstGeom>
          <a:noFill/>
          <a:ln w="38100" cap="flat" cmpd="dbl">
            <a:solidFill>
              <a:schemeClr val="dk2"/>
            </a:solidFill>
            <a:prstDash val="solid"/>
            <a:round/>
            <a:headEnd type="none" w="sm" len="sm"/>
            <a:tailEnd type="none" w="sm" len="sm"/>
          </a:ln>
        </p:spPr>
      </p:pic>
      <p:sp>
        <p:nvSpPr>
          <p:cNvPr id="154" name="Google Shape;154;p20"/>
          <p:cNvSpPr txBox="1"/>
          <p:nvPr/>
        </p:nvSpPr>
        <p:spPr>
          <a:xfrm>
            <a:off x="212975" y="2049600"/>
            <a:ext cx="7792500" cy="7650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500" b="1">
                <a:solidFill>
                  <a:schemeClr val="dk1"/>
                </a:solidFill>
                <a:latin typeface="Libre Baskerville"/>
                <a:ea typeface="Libre Baskerville"/>
                <a:cs typeface="Libre Baskerville"/>
                <a:sym typeface="Libre Baskerville"/>
              </a:rPr>
              <a:t>Baseline Features: ‘</a:t>
            </a:r>
            <a:r>
              <a:rPr lang="en-US" sz="2500">
                <a:solidFill>
                  <a:schemeClr val="dk1"/>
                </a:solidFill>
                <a:latin typeface="Libre Baskerville"/>
                <a:ea typeface="Libre Baskerville"/>
                <a:cs typeface="Libre Baskerville"/>
                <a:sym typeface="Libre Baskerville"/>
              </a:rPr>
              <a:t>budget’, ‘runtime’, ‘vote_average’, ‘release_month’, ‘release_dayofweek’, and ‘revenue’</a:t>
            </a:r>
            <a:endParaRPr sz="2500">
              <a:solidFill>
                <a:schemeClr val="dk1"/>
              </a:solidFill>
              <a:latin typeface="Libre Baskerville"/>
              <a:ea typeface="Libre Baskerville"/>
              <a:cs typeface="Libre Baskerville"/>
              <a:sym typeface="Libre Baskerville"/>
            </a:endParaRPr>
          </a:p>
          <a:p>
            <a:pPr marL="0" lvl="0" indent="0" algn="l" rtl="0">
              <a:lnSpc>
                <a:spcPct val="115000"/>
              </a:lnSpc>
              <a:spcBef>
                <a:spcPts val="0"/>
              </a:spcBef>
              <a:spcAft>
                <a:spcPts val="0"/>
              </a:spcAft>
              <a:buNone/>
            </a:pPr>
            <a:r>
              <a:rPr lang="en-US" sz="2500" b="1">
                <a:solidFill>
                  <a:schemeClr val="dk1"/>
                </a:solidFill>
                <a:latin typeface="Libre Baskerville"/>
                <a:ea typeface="Libre Baskerville"/>
                <a:cs typeface="Libre Baskerville"/>
                <a:sym typeface="Libre Baskerville"/>
              </a:rPr>
              <a:t>Target:</a:t>
            </a:r>
            <a:r>
              <a:rPr lang="en-US" sz="2500">
                <a:solidFill>
                  <a:schemeClr val="dk1"/>
                </a:solidFill>
                <a:latin typeface="Libre Baskerville"/>
                <a:ea typeface="Libre Baskerville"/>
                <a:cs typeface="Libre Baskerville"/>
                <a:sym typeface="Libre Baskerville"/>
              </a:rPr>
              <a:t> ‘popularity’</a:t>
            </a:r>
            <a:endParaRPr sz="2500">
              <a:solidFill>
                <a:schemeClr val="dk1"/>
              </a:solidFill>
              <a:latin typeface="Libre Baskerville"/>
              <a:ea typeface="Libre Baskerville"/>
              <a:cs typeface="Libre Baskerville"/>
              <a:sym typeface="Libre Baskerville"/>
            </a:endParaRPr>
          </a:p>
          <a:p>
            <a:pPr marL="0" lvl="0" indent="0" algn="l" rtl="0">
              <a:lnSpc>
                <a:spcPct val="115000"/>
              </a:lnSpc>
              <a:spcBef>
                <a:spcPts val="0"/>
              </a:spcBef>
              <a:spcAft>
                <a:spcPts val="0"/>
              </a:spcAft>
              <a:buNone/>
            </a:pPr>
            <a:endParaRPr sz="2500">
              <a:solidFill>
                <a:schemeClr val="dk1"/>
              </a:solidFill>
              <a:latin typeface="Libre Baskerville"/>
              <a:ea typeface="Libre Baskerville"/>
              <a:cs typeface="Libre Baskerville"/>
              <a:sym typeface="Libre Baskerville"/>
            </a:endParaRPr>
          </a:p>
          <a:p>
            <a:pPr marL="0" lvl="0" indent="0" algn="l" rtl="0">
              <a:lnSpc>
                <a:spcPct val="115000"/>
              </a:lnSpc>
              <a:spcBef>
                <a:spcPts val="0"/>
              </a:spcBef>
              <a:spcAft>
                <a:spcPts val="0"/>
              </a:spcAft>
              <a:buNone/>
            </a:pPr>
            <a:r>
              <a:rPr lang="en-US" sz="2500" b="1">
                <a:solidFill>
                  <a:schemeClr val="dk1"/>
                </a:solidFill>
                <a:latin typeface="Libre Baskerville"/>
                <a:ea typeface="Libre Baskerville"/>
                <a:cs typeface="Libre Baskerville"/>
                <a:sym typeface="Libre Baskerville"/>
              </a:rPr>
              <a:t>Data Preparation for Modeling</a:t>
            </a:r>
            <a:endParaRPr sz="2500" b="1">
              <a:solidFill>
                <a:schemeClr val="dk1"/>
              </a:solidFill>
              <a:latin typeface="Libre Baskerville"/>
              <a:ea typeface="Libre Baskerville"/>
              <a:cs typeface="Libre Baskerville"/>
              <a:sym typeface="Libre Baskerville"/>
            </a:endParaRPr>
          </a:p>
          <a:p>
            <a:pPr marL="457200" lvl="0" indent="-387350" algn="l" rtl="0">
              <a:lnSpc>
                <a:spcPct val="115000"/>
              </a:lnSpc>
              <a:spcBef>
                <a:spcPts val="0"/>
              </a:spcBef>
              <a:spcAft>
                <a:spcPts val="0"/>
              </a:spcAft>
              <a:buClr>
                <a:schemeClr val="dk1"/>
              </a:buClr>
              <a:buSzPts val="2500"/>
              <a:buFont typeface="Libre Baskerville"/>
              <a:buChar char="●"/>
            </a:pPr>
            <a:r>
              <a:rPr lang="en-US" sz="2500" b="1">
                <a:solidFill>
                  <a:schemeClr val="dk1"/>
                </a:solidFill>
                <a:latin typeface="Libre Baskerville"/>
                <a:ea typeface="Libre Baskerville"/>
                <a:cs typeface="Libre Baskerville"/>
                <a:sym typeface="Libre Baskerville"/>
              </a:rPr>
              <a:t>Feature Engineering:</a:t>
            </a:r>
            <a:endParaRPr sz="2500" b="1">
              <a:solidFill>
                <a:schemeClr val="dk1"/>
              </a:solidFill>
              <a:latin typeface="Libre Baskerville"/>
              <a:ea typeface="Libre Baskerville"/>
              <a:cs typeface="Libre Baskerville"/>
              <a:sym typeface="Libre Baskerville"/>
            </a:endParaRPr>
          </a:p>
          <a:p>
            <a:pPr marL="914400" lvl="1" indent="-387350" algn="l" rtl="0">
              <a:lnSpc>
                <a:spcPct val="115000"/>
              </a:lnSpc>
              <a:spcBef>
                <a:spcPts val="0"/>
              </a:spcBef>
              <a:spcAft>
                <a:spcPts val="0"/>
              </a:spcAft>
              <a:buClr>
                <a:schemeClr val="dk1"/>
              </a:buClr>
              <a:buSzPts val="2500"/>
              <a:buFont typeface="Calibri"/>
              <a:buChar char="○"/>
            </a:pPr>
            <a:r>
              <a:rPr lang="en-US" sz="2500" b="1">
                <a:solidFill>
                  <a:schemeClr val="dk1"/>
                </a:solidFill>
                <a:latin typeface="Libre Baskerville"/>
                <a:ea typeface="Libre Baskerville"/>
                <a:cs typeface="Libre Baskerville"/>
                <a:sym typeface="Libre Baskerville"/>
              </a:rPr>
              <a:t>Log Transformations </a:t>
            </a:r>
            <a:r>
              <a:rPr lang="en-US" sz="2500">
                <a:solidFill>
                  <a:schemeClr val="dk1"/>
                </a:solidFill>
                <a:latin typeface="Libre Baskerville"/>
                <a:ea typeface="Libre Baskerville"/>
                <a:cs typeface="Libre Baskerville"/>
                <a:sym typeface="Libre Baskerville"/>
              </a:rPr>
              <a:t>to handle skewed data and outliers</a:t>
            </a:r>
            <a:endParaRPr sz="2500">
              <a:solidFill>
                <a:schemeClr val="dk1"/>
              </a:solidFill>
              <a:latin typeface="Libre Baskerville"/>
              <a:ea typeface="Libre Baskerville"/>
              <a:cs typeface="Libre Baskerville"/>
              <a:sym typeface="Libre Baskerville"/>
            </a:endParaRPr>
          </a:p>
          <a:p>
            <a:pPr marL="914400" lvl="1" indent="-387350" algn="l" rtl="0">
              <a:lnSpc>
                <a:spcPct val="115000"/>
              </a:lnSpc>
              <a:spcBef>
                <a:spcPts val="0"/>
              </a:spcBef>
              <a:spcAft>
                <a:spcPts val="0"/>
              </a:spcAft>
              <a:buClr>
                <a:schemeClr val="dk1"/>
              </a:buClr>
              <a:buSzPts val="2500"/>
              <a:buFont typeface="Calibri"/>
              <a:buChar char="○"/>
            </a:pPr>
            <a:r>
              <a:rPr lang="en-US" sz="2500" b="1">
                <a:solidFill>
                  <a:schemeClr val="dk1"/>
                </a:solidFill>
                <a:latin typeface="Libre Baskerville"/>
                <a:ea typeface="Libre Baskerville"/>
                <a:cs typeface="Libre Baskerville"/>
                <a:sym typeface="Libre Baskerville"/>
              </a:rPr>
              <a:t>Interaction Terms</a:t>
            </a:r>
            <a:r>
              <a:rPr lang="en-US" sz="2500">
                <a:solidFill>
                  <a:schemeClr val="dk1"/>
                </a:solidFill>
                <a:latin typeface="Libre Baskerville"/>
                <a:ea typeface="Libre Baskerville"/>
                <a:cs typeface="Libre Baskerville"/>
                <a:sym typeface="Libre Baskerville"/>
              </a:rPr>
              <a:t> multiplying budget and runtime to capture combined relationship</a:t>
            </a:r>
            <a:endParaRPr sz="2500">
              <a:solidFill>
                <a:schemeClr val="dk1"/>
              </a:solidFill>
              <a:latin typeface="Libre Baskerville"/>
              <a:ea typeface="Libre Baskerville"/>
              <a:cs typeface="Libre Baskerville"/>
              <a:sym typeface="Libre Baskerville"/>
            </a:endParaRPr>
          </a:p>
          <a:p>
            <a:pPr marL="914400" lvl="1" indent="-387350" algn="l" rtl="0">
              <a:lnSpc>
                <a:spcPct val="115000"/>
              </a:lnSpc>
              <a:spcBef>
                <a:spcPts val="0"/>
              </a:spcBef>
              <a:spcAft>
                <a:spcPts val="0"/>
              </a:spcAft>
              <a:buClr>
                <a:schemeClr val="dk1"/>
              </a:buClr>
              <a:buSzPts val="2500"/>
              <a:buFont typeface="Calibri"/>
              <a:buChar char="○"/>
            </a:pPr>
            <a:r>
              <a:rPr lang="en-US" sz="2500" b="1">
                <a:solidFill>
                  <a:schemeClr val="dk1"/>
                </a:solidFill>
                <a:latin typeface="Libre Baskerville"/>
                <a:ea typeface="Libre Baskerville"/>
                <a:cs typeface="Libre Baskerville"/>
                <a:sym typeface="Libre Baskerville"/>
              </a:rPr>
              <a:t>Label Encoding </a:t>
            </a:r>
            <a:r>
              <a:rPr lang="en-US" sz="2500">
                <a:solidFill>
                  <a:schemeClr val="dk1"/>
                </a:solidFill>
                <a:latin typeface="Libre Baskerville"/>
                <a:ea typeface="Libre Baskerville"/>
                <a:cs typeface="Libre Baskerville"/>
                <a:sym typeface="Libre Baskerville"/>
              </a:rPr>
              <a:t>on categorical features by transforming release_month and release_dayofweek into numerical values  </a:t>
            </a:r>
            <a:endParaRPr sz="2500">
              <a:solidFill>
                <a:schemeClr val="dk1"/>
              </a:solidFill>
              <a:latin typeface="Libre Baskerville"/>
              <a:ea typeface="Libre Baskerville"/>
              <a:cs typeface="Libre Baskerville"/>
              <a:sym typeface="Libre Baskerville"/>
            </a:endParaRPr>
          </a:p>
          <a:p>
            <a:pPr marL="914400" lvl="1" indent="-387350" algn="l" rtl="0">
              <a:lnSpc>
                <a:spcPct val="115000"/>
              </a:lnSpc>
              <a:spcBef>
                <a:spcPts val="0"/>
              </a:spcBef>
              <a:spcAft>
                <a:spcPts val="0"/>
              </a:spcAft>
              <a:buClr>
                <a:schemeClr val="dk1"/>
              </a:buClr>
              <a:buSzPts val="2500"/>
              <a:buFont typeface="Calibri"/>
              <a:buChar char="○"/>
            </a:pPr>
            <a:r>
              <a:rPr lang="en-US" sz="2500" b="1">
                <a:solidFill>
                  <a:schemeClr val="dk1"/>
                </a:solidFill>
                <a:latin typeface="Libre Baskerville"/>
                <a:ea typeface="Libre Baskerville"/>
                <a:cs typeface="Libre Baskerville"/>
                <a:sym typeface="Libre Baskerville"/>
              </a:rPr>
              <a:t>Cyclic Transformation </a:t>
            </a:r>
            <a:r>
              <a:rPr lang="en-US" sz="2500">
                <a:solidFill>
                  <a:schemeClr val="dk1"/>
                </a:solidFill>
                <a:latin typeface="Libre Baskerville"/>
                <a:ea typeface="Libre Baskerville"/>
                <a:cs typeface="Libre Baskerville"/>
                <a:sym typeface="Libre Baskerville"/>
              </a:rPr>
              <a:t>of month and day to represent their circular nature</a:t>
            </a:r>
            <a:endParaRPr sz="25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DFC"/>
        </a:solidFill>
        <a:effectLst/>
      </p:bgPr>
    </p:bg>
    <p:spTree>
      <p:nvGrpSpPr>
        <p:cNvPr id="1" name="Shape 158"/>
        <p:cNvGrpSpPr/>
        <p:nvPr/>
      </p:nvGrpSpPr>
      <p:grpSpPr>
        <a:xfrm>
          <a:off x="0" y="0"/>
          <a:ext cx="0" cy="0"/>
          <a:chOff x="0" y="0"/>
          <a:chExt cx="0" cy="0"/>
        </a:xfrm>
      </p:grpSpPr>
      <p:pic>
        <p:nvPicPr>
          <p:cNvPr id="159" name="Google Shape;159;p21"/>
          <p:cNvPicPr preferRelativeResize="0"/>
          <p:nvPr/>
        </p:nvPicPr>
        <p:blipFill>
          <a:blip r:embed="rId3">
            <a:alphaModFix/>
          </a:blip>
          <a:stretch>
            <a:fillRect/>
          </a:stretch>
        </p:blipFill>
        <p:spPr>
          <a:xfrm>
            <a:off x="0" y="-2"/>
            <a:ext cx="18288000" cy="1690125"/>
          </a:xfrm>
          <a:prstGeom prst="rect">
            <a:avLst/>
          </a:prstGeom>
          <a:noFill/>
          <a:ln>
            <a:noFill/>
          </a:ln>
        </p:spPr>
      </p:pic>
      <p:sp>
        <p:nvSpPr>
          <p:cNvPr id="160" name="Google Shape;160;p21"/>
          <p:cNvSpPr txBox="1"/>
          <p:nvPr/>
        </p:nvSpPr>
        <p:spPr>
          <a:xfrm>
            <a:off x="440250" y="106162"/>
            <a:ext cx="16230600" cy="11082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spAutoFit/>
          </a:bodyPr>
          <a:lstStyle/>
          <a:p>
            <a:pPr marL="0" marR="0" lvl="0" indent="0" algn="ctr" rtl="0">
              <a:lnSpc>
                <a:spcPct val="115002"/>
              </a:lnSpc>
              <a:spcBef>
                <a:spcPts val="0"/>
              </a:spcBef>
              <a:spcAft>
                <a:spcPts val="0"/>
              </a:spcAft>
              <a:buNone/>
            </a:pPr>
            <a:r>
              <a:rPr lang="en-US" sz="7200" b="1">
                <a:solidFill>
                  <a:srgbClr val="E4AF0D"/>
                </a:solidFill>
                <a:latin typeface="Libre Baskerville"/>
                <a:ea typeface="Libre Baskerville"/>
                <a:cs typeface="Libre Baskerville"/>
                <a:sym typeface="Libre Baskerville"/>
              </a:rPr>
              <a:t>ML Data Preparation </a:t>
            </a:r>
            <a:endParaRPr sz="7200">
              <a:solidFill>
                <a:srgbClr val="E4AF0D"/>
              </a:solidFill>
              <a:latin typeface="Libre Baskerville"/>
              <a:ea typeface="Libre Baskerville"/>
              <a:cs typeface="Libre Baskerville"/>
              <a:sym typeface="Libre Baskerville"/>
            </a:endParaRPr>
          </a:p>
        </p:txBody>
      </p:sp>
      <p:sp>
        <p:nvSpPr>
          <p:cNvPr id="161" name="Google Shape;161;p21"/>
          <p:cNvSpPr txBox="1"/>
          <p:nvPr/>
        </p:nvSpPr>
        <p:spPr>
          <a:xfrm>
            <a:off x="9707675" y="2689400"/>
            <a:ext cx="8380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00">
              <a:solidFill>
                <a:schemeClr val="dk1"/>
              </a:solidFill>
              <a:latin typeface="Calibri"/>
              <a:ea typeface="Calibri"/>
              <a:cs typeface="Calibri"/>
              <a:sym typeface="Calibri"/>
            </a:endParaRPr>
          </a:p>
        </p:txBody>
      </p:sp>
      <p:sp>
        <p:nvSpPr>
          <p:cNvPr id="162" name="Google Shape;162;p21"/>
          <p:cNvSpPr txBox="1"/>
          <p:nvPr/>
        </p:nvSpPr>
        <p:spPr>
          <a:xfrm>
            <a:off x="248875" y="2786650"/>
            <a:ext cx="8380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00">
              <a:solidFill>
                <a:schemeClr val="dk1"/>
              </a:solidFill>
              <a:latin typeface="Calibri"/>
              <a:ea typeface="Calibri"/>
              <a:cs typeface="Calibri"/>
              <a:sym typeface="Calibri"/>
            </a:endParaRPr>
          </a:p>
        </p:txBody>
      </p:sp>
      <p:pic>
        <p:nvPicPr>
          <p:cNvPr id="163" name="Google Shape;163;p21"/>
          <p:cNvPicPr preferRelativeResize="0"/>
          <p:nvPr/>
        </p:nvPicPr>
        <p:blipFill>
          <a:blip r:embed="rId4">
            <a:alphaModFix/>
          </a:blip>
          <a:stretch>
            <a:fillRect/>
          </a:stretch>
        </p:blipFill>
        <p:spPr>
          <a:xfrm>
            <a:off x="206600" y="5147625"/>
            <a:ext cx="8465346" cy="4495675"/>
          </a:xfrm>
          <a:prstGeom prst="rect">
            <a:avLst/>
          </a:prstGeom>
          <a:noFill/>
          <a:ln w="38100" cap="flat" cmpd="dbl">
            <a:solidFill>
              <a:schemeClr val="dk2"/>
            </a:solidFill>
            <a:prstDash val="solid"/>
            <a:round/>
            <a:headEnd type="none" w="sm" len="sm"/>
            <a:tailEnd type="none" w="sm" len="sm"/>
          </a:ln>
        </p:spPr>
      </p:pic>
      <p:pic>
        <p:nvPicPr>
          <p:cNvPr id="164" name="Google Shape;164;p21"/>
          <p:cNvPicPr preferRelativeResize="0"/>
          <p:nvPr/>
        </p:nvPicPr>
        <p:blipFill>
          <a:blip r:embed="rId5">
            <a:alphaModFix/>
          </a:blip>
          <a:stretch>
            <a:fillRect/>
          </a:stretch>
        </p:blipFill>
        <p:spPr>
          <a:xfrm>
            <a:off x="8908883" y="5147625"/>
            <a:ext cx="9059918" cy="4495670"/>
          </a:xfrm>
          <a:prstGeom prst="rect">
            <a:avLst/>
          </a:prstGeom>
          <a:noFill/>
          <a:ln w="38100" cap="flat" cmpd="dbl">
            <a:solidFill>
              <a:schemeClr val="dk2"/>
            </a:solidFill>
            <a:prstDash val="solid"/>
            <a:round/>
            <a:headEnd type="none" w="sm" len="sm"/>
            <a:tailEnd type="none" w="sm" len="sm"/>
          </a:ln>
        </p:spPr>
      </p:pic>
      <p:sp>
        <p:nvSpPr>
          <p:cNvPr id="165" name="Google Shape;165;p21"/>
          <p:cNvSpPr txBox="1"/>
          <p:nvPr/>
        </p:nvSpPr>
        <p:spPr>
          <a:xfrm>
            <a:off x="613125" y="1917572"/>
            <a:ext cx="17475300" cy="259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300" b="1">
                <a:solidFill>
                  <a:schemeClr val="dk1"/>
                </a:solidFill>
                <a:latin typeface="Libre Baskerville"/>
                <a:ea typeface="Libre Baskerville"/>
                <a:cs typeface="Libre Baskerville"/>
                <a:sym typeface="Libre Baskerville"/>
              </a:rPr>
              <a:t>Cyclic Encoding was used to : </a:t>
            </a:r>
            <a:endParaRPr sz="2300" b="1">
              <a:solidFill>
                <a:schemeClr val="dk1"/>
              </a:solidFill>
              <a:latin typeface="Libre Baskerville"/>
              <a:ea typeface="Libre Baskerville"/>
              <a:cs typeface="Libre Baskerville"/>
              <a:sym typeface="Libre Baskerville"/>
            </a:endParaRPr>
          </a:p>
          <a:p>
            <a:pPr marL="457200" lvl="0" indent="-374650" algn="l" rtl="0">
              <a:lnSpc>
                <a:spcPct val="115000"/>
              </a:lnSpc>
              <a:spcBef>
                <a:spcPts val="0"/>
              </a:spcBef>
              <a:spcAft>
                <a:spcPts val="0"/>
              </a:spcAft>
              <a:buClr>
                <a:schemeClr val="dk1"/>
              </a:buClr>
              <a:buSzPts val="2300"/>
              <a:buFont typeface="Times New Roman"/>
              <a:buChar char="●"/>
            </a:pPr>
            <a:r>
              <a:rPr lang="en-US" sz="2300" b="1">
                <a:solidFill>
                  <a:schemeClr val="dk1"/>
                </a:solidFill>
                <a:latin typeface="Libre Baskerville"/>
                <a:ea typeface="Libre Baskerville"/>
                <a:cs typeface="Libre Baskerville"/>
                <a:sym typeface="Libre Baskerville"/>
              </a:rPr>
              <a:t>Teach the model patterns:</a:t>
            </a:r>
            <a:r>
              <a:rPr lang="en-US" sz="2300">
                <a:solidFill>
                  <a:schemeClr val="dk1"/>
                </a:solidFill>
                <a:latin typeface="Libre Baskerville"/>
                <a:ea typeface="Libre Baskerville"/>
                <a:cs typeface="Libre Baskerville"/>
                <a:sym typeface="Libre Baskerville"/>
              </a:rPr>
              <a:t> We anticipated it to help the model recognize patterns data that repeat over and over, like the days of the week.</a:t>
            </a:r>
            <a:endParaRPr sz="2300">
              <a:solidFill>
                <a:schemeClr val="dk1"/>
              </a:solidFill>
              <a:latin typeface="Libre Baskerville"/>
              <a:ea typeface="Libre Baskerville"/>
              <a:cs typeface="Libre Baskerville"/>
              <a:sym typeface="Libre Baskerville"/>
            </a:endParaRPr>
          </a:p>
          <a:p>
            <a:pPr marL="457200" lvl="0" indent="-374650" algn="l" rtl="0">
              <a:lnSpc>
                <a:spcPct val="115000"/>
              </a:lnSpc>
              <a:spcBef>
                <a:spcPts val="0"/>
              </a:spcBef>
              <a:spcAft>
                <a:spcPts val="0"/>
              </a:spcAft>
              <a:buClr>
                <a:schemeClr val="dk1"/>
              </a:buClr>
              <a:buSzPts val="2300"/>
              <a:buFont typeface="Times New Roman"/>
              <a:buChar char="●"/>
            </a:pPr>
            <a:r>
              <a:rPr lang="en-US" sz="2300" b="1">
                <a:solidFill>
                  <a:schemeClr val="dk1"/>
                </a:solidFill>
                <a:latin typeface="Libre Baskerville"/>
                <a:ea typeface="Libre Baskerville"/>
                <a:cs typeface="Libre Baskerville"/>
                <a:sym typeface="Libre Baskerville"/>
              </a:rPr>
              <a:t>Make better predictions:</a:t>
            </a:r>
            <a:r>
              <a:rPr lang="en-US" sz="2300">
                <a:solidFill>
                  <a:schemeClr val="dk1"/>
                </a:solidFill>
                <a:latin typeface="Libre Baskerville"/>
                <a:ea typeface="Libre Baskerville"/>
                <a:cs typeface="Libre Baskerville"/>
                <a:sym typeface="Libre Baskerville"/>
              </a:rPr>
              <a:t> The intent was for better understanding of patterns. The model was enabled to make better guesses about what might happen next. For example, knowing movie sales are usually higher on weekends, it can predict higher sales for a Saturday.</a:t>
            </a:r>
            <a:endParaRPr sz="2300">
              <a:solidFill>
                <a:schemeClr val="dk1"/>
              </a:solidFill>
              <a:latin typeface="Libre Baskerville"/>
              <a:ea typeface="Libre Baskerville"/>
              <a:cs typeface="Libre Baskerville"/>
              <a:sym typeface="Libre Baskerville"/>
            </a:endParaRPr>
          </a:p>
          <a:p>
            <a:pPr marL="0" lvl="0" indent="0" algn="l" rtl="0">
              <a:lnSpc>
                <a:spcPct val="115000"/>
              </a:lnSpc>
              <a:spcBef>
                <a:spcPts val="0"/>
              </a:spcBef>
              <a:spcAft>
                <a:spcPts val="0"/>
              </a:spcAft>
              <a:buNone/>
            </a:pPr>
            <a:endParaRPr sz="2800">
              <a:solidFill>
                <a:schemeClr val="dk1"/>
              </a:solidFill>
              <a:latin typeface="Libre Baskerville"/>
              <a:ea typeface="Libre Baskerville"/>
              <a:cs typeface="Libre Baskerville"/>
              <a:sym typeface="Libre Baskerville"/>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4587</Words>
  <Application>Microsoft Office PowerPoint</Application>
  <PresentationFormat>Custom</PresentationFormat>
  <Paragraphs>321</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Libre Baskerville</vt:lpstr>
      <vt:lpstr>Calibri</vt:lpstr>
      <vt:lpstr>Poppins</vt:lpstr>
      <vt:lpstr>Times New Roman</vt:lpstr>
      <vt:lpstr>Playfair Display Medium</vt:lpstr>
      <vt:lpstr>Arial</vt:lpstr>
      <vt:lpstr>Roboto Mono</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Sunny Boparai</dc:creator>
  <cp:lastModifiedBy>Gursimran Kaur</cp:lastModifiedBy>
  <cp:revision>1</cp:revision>
  <dcterms:modified xsi:type="dcterms:W3CDTF">2024-10-16T04:18:17Z</dcterms:modified>
</cp:coreProperties>
</file>